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4" r:id="rId4"/>
    <p:sldId id="265" r:id="rId5"/>
    <p:sldId id="266" r:id="rId6"/>
    <p:sldId id="274" r:id="rId7"/>
    <p:sldId id="313" r:id="rId8"/>
    <p:sldId id="268" r:id="rId9"/>
    <p:sldId id="272" r:id="rId10"/>
    <p:sldId id="316" r:id="rId11"/>
    <p:sldId id="273" r:id="rId12"/>
    <p:sldId id="314" r:id="rId13"/>
    <p:sldId id="315" r:id="rId14"/>
    <p:sldId id="277" r:id="rId15"/>
    <p:sldId id="276" r:id="rId16"/>
    <p:sldId id="270" r:id="rId17"/>
    <p:sldId id="267" r:id="rId18"/>
    <p:sldId id="262" r:id="rId19"/>
    <p:sldId id="317" r:id="rId20"/>
    <p:sldId id="318" r:id="rId21"/>
    <p:sldId id="319" r:id="rId22"/>
    <p:sldId id="320" r:id="rId23"/>
    <p:sldId id="32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p:scale>
          <a:sx n="100" d="100"/>
          <a:sy n="100" d="100"/>
        </p:scale>
        <p:origin x="-492"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41F83B2-D25B-4D75-8BEF-8536BE102EB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1F83B2-D25B-4D75-8BEF-8536BE102EB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1F83B2-D25B-4D75-8BEF-8536BE102EB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FB00B13-0A4F-4DD4-838D-4A91207E9720}" type="datetimeFigureOut">
              <a:rPr lang="fr-FR" smtClean="0"/>
              <a:pPr/>
              <a:t>25/12/2013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41F83B2-D25B-4D75-8BEF-8536BE102EB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B00B13-0A4F-4DD4-838D-4A91207E9720}" type="datetimeFigureOut">
              <a:rPr lang="fr-FR" smtClean="0"/>
              <a:pPr/>
              <a:t>25/12/2013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1F83B2-D25B-4D75-8BEF-8536BE102EB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844824"/>
            <a:ext cx="7416824" cy="2554545"/>
          </a:xfrm>
          <a:prstGeom prst="rect">
            <a:avLst/>
          </a:prstGeom>
          <a:noFill/>
        </p:spPr>
        <p:txBody>
          <a:bodyPr wrap="square" rtlCol="0">
            <a:spAutoFit/>
          </a:bodyPr>
          <a:lstStyle/>
          <a:p>
            <a:pPr algn="ctr" rtl="1"/>
            <a:r>
              <a:rPr lang="ar-TN" sz="8000" b="1" dirty="0" smtClean="0">
                <a:latin typeface="ae_AlBattar" pitchFamily="18" charset="-78"/>
                <a:cs typeface="PT Bold Heading" pitchFamily="2" charset="-78"/>
              </a:rPr>
              <a:t>التصرف المالي بالمدارس الابتدائية</a:t>
            </a:r>
            <a:endParaRPr lang="fr-FR" sz="8000" b="1" dirty="0">
              <a:latin typeface="ae_AlBattar" pitchFamily="18" charset="-78"/>
              <a:cs typeface="PT Bold Heading"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3605663F-F707-48A1-B8A7-AFC714099876}" type="slidenum">
              <a:rPr lang="fr-FR" altLang="fr-FR"/>
              <a:pPr/>
              <a:t>10</a:t>
            </a:fld>
            <a:endParaRPr lang="fr-FR" altLang="fr-FR"/>
          </a:p>
        </p:txBody>
      </p:sp>
      <p:sp>
        <p:nvSpPr>
          <p:cNvPr id="209922" name="Rectangle 2"/>
          <p:cNvSpPr>
            <a:spLocks noGrp="1" noChangeArrowheads="1"/>
          </p:cNvSpPr>
          <p:nvPr>
            <p:ph type="title"/>
          </p:nvPr>
        </p:nvSpPr>
        <p:spPr>
          <a:xfrm>
            <a:off x="467544" y="476672"/>
            <a:ext cx="8229600" cy="924712"/>
          </a:xfrm>
        </p:spPr>
        <p:txBody>
          <a:bodyPr>
            <a:normAutofit/>
          </a:bodyPr>
          <a:lstStyle/>
          <a:p>
            <a:pPr algn="ctr"/>
            <a:endParaRPr lang="fr-FR" altLang="fr-FR" sz="3600" b="1" u="sng" dirty="0">
              <a:solidFill>
                <a:schemeClr val="tx1"/>
              </a:solidFill>
              <a:latin typeface="ae_AlBattar" panose="02060603050605020204" pitchFamily="18" charset="-78"/>
              <a:cs typeface="ae_AlBattar" panose="02060603050605020204" pitchFamily="18" charset="-78"/>
            </a:endParaRPr>
          </a:p>
        </p:txBody>
      </p:sp>
      <p:sp>
        <p:nvSpPr>
          <p:cNvPr id="209923" name="Rectangle 3"/>
          <p:cNvSpPr>
            <a:spLocks noGrp="1" noChangeArrowheads="1"/>
          </p:cNvSpPr>
          <p:nvPr>
            <p:ph type="body" idx="1"/>
          </p:nvPr>
        </p:nvSpPr>
        <p:spPr>
          <a:xfrm>
            <a:off x="323528" y="1844824"/>
            <a:ext cx="8382000" cy="4495800"/>
          </a:xfrm>
        </p:spPr>
        <p:txBody>
          <a:bodyPr>
            <a:normAutofit fontScale="32500" lnSpcReduction="20000"/>
          </a:bodyPr>
          <a:lstStyle/>
          <a:p>
            <a:pPr algn="just" rtl="1">
              <a:lnSpc>
                <a:spcPct val="150000"/>
              </a:lnSpc>
              <a:buFont typeface="Wingdings" pitchFamily="2" charset="2"/>
              <a:buNone/>
            </a:pPr>
            <a:r>
              <a:rPr lang="ar-TN" altLang="fr-FR" sz="5600" dirty="0" smtClean="0"/>
              <a:t> </a:t>
            </a:r>
            <a:endParaRPr lang="ar-SA" altLang="fr-FR" sz="9600" dirty="0"/>
          </a:p>
          <a:p>
            <a:pPr algn="just" rtl="1">
              <a:lnSpc>
                <a:spcPct val="150000"/>
              </a:lnSpc>
              <a:buFontTx/>
              <a:buChar char="-"/>
            </a:pPr>
            <a:r>
              <a:rPr lang="ar-TN" altLang="fr-FR" sz="9600" dirty="0" smtClean="0"/>
              <a:t>ينتخب أعضاء الهيئة المديرة باستثناء الرئيس في جلسة عامة لمدة سنتين،</a:t>
            </a:r>
          </a:p>
          <a:p>
            <a:pPr algn="just" rtl="1">
              <a:lnSpc>
                <a:spcPct val="150000"/>
              </a:lnSpc>
              <a:buFontTx/>
              <a:buChar char="-"/>
            </a:pPr>
            <a:r>
              <a:rPr lang="ar-TN" altLang="fr-FR" sz="9600" dirty="0" smtClean="0"/>
              <a:t>في صورة نقلة أو استقالة أورفت أو وفاة أمين المال، تتولّى الهيئة المديرة تعويضه من </a:t>
            </a:r>
            <a:r>
              <a:rPr lang="ar-TN" altLang="fr-FR" sz="9600" dirty="0"/>
              <a:t>بين أسرة التعليم </a:t>
            </a:r>
            <a:r>
              <a:rPr lang="ar-TN" altLang="fr-FR" sz="9600" dirty="0" smtClean="0"/>
              <a:t>بالمدرسة.</a:t>
            </a:r>
          </a:p>
          <a:p>
            <a:pPr algn="just" rtl="1">
              <a:lnSpc>
                <a:spcPct val="150000"/>
              </a:lnSpc>
              <a:buFontTx/>
              <a:buChar char="-"/>
            </a:pPr>
            <a:endParaRPr lang="ar-SA" altLang="fr-FR" sz="4000" dirty="0"/>
          </a:p>
          <a:p>
            <a:pPr algn="r">
              <a:lnSpc>
                <a:spcPct val="150000"/>
              </a:lnSpc>
              <a:buFont typeface="Wingdings" pitchFamily="2" charset="2"/>
              <a:buNone/>
            </a:pPr>
            <a:r>
              <a:rPr lang="ar-SA" altLang="fr-FR" dirty="0" smtClean="0"/>
              <a:t> </a:t>
            </a:r>
            <a:endParaRPr lang="ar-SA" altLang="fr-FR" dirty="0"/>
          </a:p>
          <a:p>
            <a:pPr algn="r">
              <a:lnSpc>
                <a:spcPct val="150000"/>
              </a:lnSpc>
              <a:buFont typeface="Wingdings" pitchFamily="2" charset="2"/>
              <a:buNone/>
            </a:pPr>
            <a:endParaRPr lang="fr-FR" altLang="fr-FR" dirty="0"/>
          </a:p>
        </p:txBody>
      </p:sp>
    </p:spTree>
    <p:extLst>
      <p:ext uri="{BB962C8B-B14F-4D97-AF65-F5344CB8AC3E}">
        <p14:creationId xmlns:p14="http://schemas.microsoft.com/office/powerpoint/2010/main" val="59201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09922"/>
                                        </p:tgtEl>
                                        <p:attrNameLst>
                                          <p:attrName>style.visibility</p:attrName>
                                        </p:attrNameLst>
                                      </p:cBhvr>
                                      <p:to>
                                        <p:strVal val="visible"/>
                                      </p:to>
                                    </p:set>
                                    <p:anim calcmode="lin" valueType="num">
                                      <p:cBhvr additive="base">
                                        <p:cTn id="7" dur="500" fill="hold"/>
                                        <p:tgtEl>
                                          <p:spTgt spid="209922"/>
                                        </p:tgtEl>
                                        <p:attrNameLst>
                                          <p:attrName>ppt_x</p:attrName>
                                        </p:attrNameLst>
                                      </p:cBhvr>
                                      <p:tavLst>
                                        <p:tav tm="0">
                                          <p:val>
                                            <p:strVal val="#ppt_x"/>
                                          </p:val>
                                        </p:tav>
                                        <p:tav tm="100000">
                                          <p:val>
                                            <p:strVal val="#ppt_x"/>
                                          </p:val>
                                        </p:tav>
                                      </p:tavLst>
                                    </p:anim>
                                    <p:anim calcmode="lin" valueType="num">
                                      <p:cBhvr additive="base">
                                        <p:cTn id="8" dur="500" fill="hold"/>
                                        <p:tgtEl>
                                          <p:spTgt spid="209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9923">
                                            <p:txEl>
                                              <p:pRg st="0" end="0"/>
                                            </p:txEl>
                                          </p:spTgt>
                                        </p:tgtEl>
                                        <p:attrNameLst>
                                          <p:attrName>style.visibility</p:attrName>
                                        </p:attrNameLst>
                                      </p:cBhvr>
                                      <p:to>
                                        <p:strVal val="visible"/>
                                      </p:to>
                                    </p:set>
                                    <p:animEffect transition="in" filter="fade">
                                      <p:cBhvr>
                                        <p:cTn id="13" dur="1000"/>
                                        <p:tgtEl>
                                          <p:spTgt spid="209923">
                                            <p:txEl>
                                              <p:pRg st="0" end="0"/>
                                            </p:txEl>
                                          </p:spTgt>
                                        </p:tgtEl>
                                      </p:cBhvr>
                                    </p:animEffect>
                                    <p:anim calcmode="lin" valueType="num">
                                      <p:cBhvr>
                                        <p:cTn id="14" dur="1000" fill="hold"/>
                                        <p:tgtEl>
                                          <p:spTgt spid="20992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099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9923">
                                            <p:txEl>
                                              <p:pRg st="1" end="1"/>
                                            </p:txEl>
                                          </p:spTgt>
                                        </p:tgtEl>
                                        <p:attrNameLst>
                                          <p:attrName>style.visibility</p:attrName>
                                        </p:attrNameLst>
                                      </p:cBhvr>
                                      <p:to>
                                        <p:strVal val="visible"/>
                                      </p:to>
                                    </p:set>
                                    <p:animEffect transition="in" filter="fade">
                                      <p:cBhvr>
                                        <p:cTn id="20" dur="1000"/>
                                        <p:tgtEl>
                                          <p:spTgt spid="209923">
                                            <p:txEl>
                                              <p:pRg st="1" end="1"/>
                                            </p:txEl>
                                          </p:spTgt>
                                        </p:tgtEl>
                                      </p:cBhvr>
                                    </p:animEffect>
                                    <p:anim calcmode="lin" valueType="num">
                                      <p:cBhvr>
                                        <p:cTn id="21" dur="1000" fill="hold"/>
                                        <p:tgtEl>
                                          <p:spTgt spid="20992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099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09923">
                                            <p:txEl>
                                              <p:pRg st="2" end="2"/>
                                            </p:txEl>
                                          </p:spTgt>
                                        </p:tgtEl>
                                        <p:attrNameLst>
                                          <p:attrName>style.visibility</p:attrName>
                                        </p:attrNameLst>
                                      </p:cBhvr>
                                      <p:to>
                                        <p:strVal val="visible"/>
                                      </p:to>
                                    </p:set>
                                    <p:animEffect transition="in" filter="fade">
                                      <p:cBhvr>
                                        <p:cTn id="27" dur="1000"/>
                                        <p:tgtEl>
                                          <p:spTgt spid="209923">
                                            <p:txEl>
                                              <p:pRg st="2" end="2"/>
                                            </p:txEl>
                                          </p:spTgt>
                                        </p:tgtEl>
                                      </p:cBhvr>
                                    </p:animEffect>
                                    <p:anim calcmode="lin" valueType="num">
                                      <p:cBhvr>
                                        <p:cTn id="28" dur="1000" fill="hold"/>
                                        <p:tgtEl>
                                          <p:spTgt spid="20992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099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620688"/>
            <a:ext cx="7776864" cy="4893647"/>
          </a:xfrm>
          <a:prstGeom prst="rect">
            <a:avLst/>
          </a:prstGeom>
          <a:noFill/>
        </p:spPr>
        <p:txBody>
          <a:bodyPr wrap="square" rtlCol="0">
            <a:spAutoFit/>
          </a:bodyPr>
          <a:lstStyle/>
          <a:p>
            <a:pPr algn="ctr" rtl="1"/>
            <a:r>
              <a:rPr lang="ar-TN" sz="2800" b="1" dirty="0">
                <a:latin typeface="ae_AlBattar" pitchFamily="18" charset="-78"/>
                <a:cs typeface="ae_AlBattar" pitchFamily="18" charset="-78"/>
              </a:rPr>
              <a:t>نشاط ومشمولات أعضاء الجمعية </a:t>
            </a:r>
          </a:p>
          <a:p>
            <a:pPr algn="just" rtl="1"/>
            <a:r>
              <a:rPr lang="ar-TN" sz="2800" b="1" dirty="0" smtClean="0">
                <a:latin typeface="ae_AlBattar" pitchFamily="18" charset="-78"/>
                <a:cs typeface="ae_AlBattar" pitchFamily="18" charset="-78"/>
              </a:rPr>
              <a:t> </a:t>
            </a:r>
          </a:p>
          <a:p>
            <a:pPr algn="just" rtl="1"/>
            <a:endParaRPr lang="ar-TN" sz="1600" b="1" dirty="0" smtClean="0">
              <a:latin typeface="ae_AlBattar" pitchFamily="18" charset="-78"/>
              <a:cs typeface="ae_AlBattar" pitchFamily="18" charset="-78"/>
            </a:endParaRPr>
          </a:p>
          <a:p>
            <a:pPr marL="342900" indent="-342900" algn="just" rtl="1">
              <a:lnSpc>
                <a:spcPct val="150000"/>
              </a:lnSpc>
              <a:buFontTx/>
              <a:buChar char="-"/>
            </a:pPr>
            <a:r>
              <a:rPr lang="ar-TN" sz="3200" dirty="0" smtClean="0"/>
              <a:t>تجتمع </a:t>
            </a:r>
            <a:r>
              <a:rPr lang="ar-TN" sz="3200" dirty="0"/>
              <a:t>الهيئة المديرة مرة كل ثلاثة أشهر على الأقلّ </a:t>
            </a:r>
            <a:r>
              <a:rPr lang="ar-TN" sz="3200" dirty="0" smtClean="0"/>
              <a:t>،</a:t>
            </a:r>
          </a:p>
          <a:p>
            <a:pPr marL="342900" indent="-342900" algn="just" rtl="1">
              <a:lnSpc>
                <a:spcPct val="150000"/>
              </a:lnSpc>
              <a:buFontTx/>
              <a:buChar char="-"/>
            </a:pPr>
            <a:r>
              <a:rPr lang="ar-TN" sz="3200" dirty="0"/>
              <a:t>تؤخذ القرارات بأغلبية </a:t>
            </a:r>
            <a:r>
              <a:rPr lang="ar-TN" sz="3200" dirty="0" smtClean="0"/>
              <a:t>الأصوات</a:t>
            </a:r>
            <a:r>
              <a:rPr lang="ar-TN" sz="3200" dirty="0"/>
              <a:t>،</a:t>
            </a:r>
          </a:p>
          <a:p>
            <a:pPr marL="342900" indent="-342900" algn="just" rtl="1">
              <a:lnSpc>
                <a:spcPct val="150000"/>
              </a:lnSpc>
              <a:buFontTx/>
              <a:buChar char="-"/>
            </a:pPr>
            <a:r>
              <a:rPr lang="ar-TN" sz="3200" dirty="0" smtClean="0"/>
              <a:t>يشترط حضور نصف أعضاء الهيئة على الأقل وعند التساوي يكون صوت الرئيس مرجّحا،</a:t>
            </a:r>
          </a:p>
          <a:p>
            <a:pPr marL="342900" indent="-342900" algn="just" rtl="1">
              <a:lnSpc>
                <a:spcPct val="150000"/>
              </a:lnSpc>
              <a:buFontTx/>
              <a:buChar char="-"/>
            </a:pPr>
            <a:r>
              <a:rPr lang="ar-TN" sz="3200" dirty="0" smtClean="0"/>
              <a:t>يتم تسجيل القرارات في الدفتر الخاص بالسجلات،</a:t>
            </a:r>
          </a:p>
        </p:txBody>
      </p:sp>
    </p:spTree>
    <p:extLst>
      <p:ext uri="{BB962C8B-B14F-4D97-AF65-F5344CB8AC3E}">
        <p14:creationId xmlns:p14="http://schemas.microsoft.com/office/powerpoint/2010/main" val="102682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805508"/>
            <a:ext cx="7776864" cy="4832092"/>
          </a:xfrm>
          <a:prstGeom prst="rect">
            <a:avLst/>
          </a:prstGeom>
          <a:noFill/>
        </p:spPr>
        <p:txBody>
          <a:bodyPr wrap="square" rtlCol="0">
            <a:spAutoFit/>
          </a:bodyPr>
          <a:lstStyle/>
          <a:p>
            <a:pPr algn="ctr" rtl="1"/>
            <a:r>
              <a:rPr lang="ar-TN" sz="2000" b="1" dirty="0" smtClean="0">
                <a:latin typeface="ae_AlBattar" pitchFamily="18" charset="-78"/>
                <a:cs typeface="ae_AlBattar" pitchFamily="18" charset="-78"/>
              </a:rPr>
              <a:t> </a:t>
            </a:r>
            <a:endParaRPr lang="ar-TN" sz="2800" b="1" dirty="0">
              <a:latin typeface="ae_AlBattar" pitchFamily="18" charset="-78"/>
              <a:cs typeface="ae_AlBattar" pitchFamily="18" charset="-78"/>
            </a:endParaRPr>
          </a:p>
          <a:p>
            <a:pPr algn="just" rtl="1"/>
            <a:r>
              <a:rPr lang="ar-TN" sz="2800" b="1" dirty="0" smtClean="0">
                <a:latin typeface="ae_AlBattar" pitchFamily="18" charset="-78"/>
                <a:cs typeface="ae_AlBattar" pitchFamily="18" charset="-78"/>
              </a:rPr>
              <a:t> </a:t>
            </a:r>
            <a:endParaRPr lang="ar-TN" sz="1600" b="1" dirty="0" smtClean="0">
              <a:latin typeface="ae_AlBattar" pitchFamily="18" charset="-78"/>
              <a:cs typeface="ae_AlBattar" pitchFamily="18" charset="-78"/>
            </a:endParaRPr>
          </a:p>
          <a:p>
            <a:pPr marL="342900" indent="-342900" algn="just" rtl="1">
              <a:lnSpc>
                <a:spcPct val="150000"/>
              </a:lnSpc>
              <a:buFontTx/>
              <a:buChar char="-"/>
            </a:pPr>
            <a:r>
              <a:rPr lang="ar-TN" sz="2400" dirty="0" smtClean="0"/>
              <a:t>يمثل الرئيس الهيئة المديرة وهو الذي يسير الأعمال وينفذ المقررات،</a:t>
            </a:r>
          </a:p>
          <a:p>
            <a:pPr marL="342900" indent="-342900" algn="just" rtl="1">
              <a:lnSpc>
                <a:spcPct val="150000"/>
              </a:lnSpc>
              <a:buFontTx/>
              <a:buChar char="-"/>
            </a:pPr>
            <a:r>
              <a:rPr lang="ar-TN" sz="2400" dirty="0" smtClean="0"/>
              <a:t>الكاتب العام مكلف بتحرير الاستدعاءات ومسك دفتر الجلسات والمراسلات،</a:t>
            </a:r>
          </a:p>
          <a:p>
            <a:pPr marL="342900" indent="-342900" algn="just" rtl="1">
              <a:lnSpc>
                <a:spcPct val="150000"/>
              </a:lnSpc>
              <a:buFontTx/>
              <a:buChar char="-"/>
            </a:pPr>
            <a:r>
              <a:rPr lang="ar-TN" sz="2400" dirty="0" smtClean="0"/>
              <a:t>أمين المال مكلف بقبض الأموال وصرف الدفوعات ومسك دفاتر الحسابات والاحتفاظ بجميع مؤيدات المصاريف،</a:t>
            </a:r>
          </a:p>
          <a:p>
            <a:pPr marL="342900" indent="-342900" algn="just" rtl="1">
              <a:lnSpc>
                <a:spcPct val="150000"/>
              </a:lnSpc>
              <a:buFontTx/>
              <a:buChar char="-"/>
            </a:pPr>
            <a:r>
              <a:rPr lang="ar-TN" sz="2400" dirty="0" smtClean="0"/>
              <a:t>تقع عملية القبض مقابل وصل ممضى من طرف أمين المال،</a:t>
            </a:r>
          </a:p>
          <a:p>
            <a:pPr marL="342900" indent="-342900" algn="just" rtl="1">
              <a:lnSpc>
                <a:spcPct val="150000"/>
              </a:lnSpc>
              <a:buFontTx/>
              <a:buChar char="-"/>
            </a:pPr>
            <a:r>
              <a:rPr lang="ar-TN" sz="2400" dirty="0" smtClean="0"/>
              <a:t>تقع عملية الصرف أو سحب الأموال فلا يتم إلا بإمضاء رئيس الجمعية وأمين المال.</a:t>
            </a:r>
          </a:p>
        </p:txBody>
      </p:sp>
    </p:spTree>
    <p:extLst>
      <p:ext uri="{BB962C8B-B14F-4D97-AF65-F5344CB8AC3E}">
        <p14:creationId xmlns:p14="http://schemas.microsoft.com/office/powerpoint/2010/main" val="100918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76672"/>
            <a:ext cx="7776864" cy="6586418"/>
          </a:xfrm>
          <a:prstGeom prst="rect">
            <a:avLst/>
          </a:prstGeom>
          <a:noFill/>
        </p:spPr>
        <p:txBody>
          <a:bodyPr wrap="square" rtlCol="0">
            <a:spAutoFit/>
          </a:bodyPr>
          <a:lstStyle/>
          <a:p>
            <a:pPr algn="ctr" rtl="1"/>
            <a:r>
              <a:rPr lang="ar-TN" sz="2800" b="1" dirty="0" smtClean="0">
                <a:latin typeface="ae_AlBattar" panose="02060603050605020204" pitchFamily="18" charset="-78"/>
                <a:cs typeface="ae_AlBattar" panose="02060603050605020204" pitchFamily="18" charset="-78"/>
              </a:rPr>
              <a:t>الدفاتر والوثائق </a:t>
            </a:r>
            <a:r>
              <a:rPr lang="ar-TN" sz="2800" b="1" dirty="0">
                <a:latin typeface="ae_AlBattar" panose="02060603050605020204" pitchFamily="18" charset="-78"/>
                <a:cs typeface="ae_AlBattar" panose="02060603050605020204" pitchFamily="18" charset="-78"/>
              </a:rPr>
              <a:t>الواجب مسكها</a:t>
            </a:r>
            <a:r>
              <a:rPr lang="ar-TN" sz="2800" b="1" dirty="0" smtClean="0">
                <a:latin typeface="ae_AlBattar" pitchFamily="18" charset="-78"/>
                <a:cs typeface="ae_AlBattar" pitchFamily="18" charset="-78"/>
              </a:rPr>
              <a:t> </a:t>
            </a:r>
          </a:p>
          <a:p>
            <a:pPr algn="just" rtl="1"/>
            <a:endParaRPr lang="ar-TN" sz="1600" b="1" dirty="0" smtClean="0">
              <a:latin typeface="ae_AlBattar" pitchFamily="18" charset="-78"/>
              <a:cs typeface="ae_AlBattar" pitchFamily="18" charset="-78"/>
            </a:endParaRPr>
          </a:p>
          <a:p>
            <a:pPr algn="just" rtl="1">
              <a:lnSpc>
                <a:spcPct val="150000"/>
              </a:lnSpc>
            </a:pPr>
            <a:r>
              <a:rPr lang="ar-TN" sz="2800" dirty="0" smtClean="0"/>
              <a:t>كلّ عملية صرف أو قبض تكون مدعومة بوثيقة،</a:t>
            </a:r>
          </a:p>
          <a:p>
            <a:pPr marL="342900" indent="-342900" algn="just" rtl="1">
              <a:lnSpc>
                <a:spcPct val="150000"/>
              </a:lnSpc>
              <a:buFontTx/>
              <a:buChar char="-"/>
            </a:pPr>
            <a:r>
              <a:rPr lang="ar-TN" sz="2800" dirty="0" smtClean="0"/>
              <a:t>دفتر المقابيض: دفتر يسجل فيه أمين المال كل المقابيض وهو يقوم مقام دفتر الوصولات،</a:t>
            </a:r>
          </a:p>
          <a:p>
            <a:pPr marL="342900" indent="-342900" algn="just" rtl="1">
              <a:lnSpc>
                <a:spcPct val="150000"/>
              </a:lnSpc>
              <a:buFontTx/>
              <a:buChar char="-"/>
            </a:pPr>
            <a:r>
              <a:rPr lang="ar-TN" sz="2800" dirty="0" smtClean="0"/>
              <a:t>مجموعة الفواتير المبرّرة للمصاريف ويمسكها أمين المال،</a:t>
            </a:r>
            <a:endParaRPr lang="ar-TN" sz="2800" dirty="0"/>
          </a:p>
          <a:p>
            <a:pPr marL="342900" indent="-342900" algn="just" rtl="1">
              <a:lnSpc>
                <a:spcPct val="150000"/>
              </a:lnSpc>
              <a:buFontTx/>
              <a:buChar char="-"/>
            </a:pPr>
            <a:r>
              <a:rPr lang="ar-TN" sz="2800" dirty="0" smtClean="0"/>
              <a:t>الكشوفات البنكية والبريدية (إضافة إلى الأموال الموضوعة بالصندوق)،</a:t>
            </a:r>
          </a:p>
          <a:p>
            <a:pPr marL="342900" indent="-342900" algn="just" rtl="1">
              <a:lnSpc>
                <a:spcPct val="150000"/>
              </a:lnSpc>
              <a:buFontTx/>
              <a:buChar char="-"/>
            </a:pPr>
            <a:r>
              <a:rPr lang="ar-TN" sz="2800" dirty="0" smtClean="0"/>
              <a:t>دفتر العمليات اليومية هو دفتر مستقل جامع يسجل فيه أمين المال كل العمليات اليومية من دخل وخرج حسب حدوثها ويكون مرقما ومؤشرا،</a:t>
            </a:r>
          </a:p>
        </p:txBody>
      </p:sp>
    </p:spTree>
    <p:extLst>
      <p:ext uri="{BB962C8B-B14F-4D97-AF65-F5344CB8AC3E}">
        <p14:creationId xmlns:p14="http://schemas.microsoft.com/office/powerpoint/2010/main" val="139364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3605663F-F707-48A1-B8A7-AFC714099876}" type="slidenum">
              <a:rPr lang="fr-FR" altLang="fr-FR"/>
              <a:pPr/>
              <a:t>14</a:t>
            </a:fld>
            <a:endParaRPr lang="fr-FR" altLang="fr-FR"/>
          </a:p>
        </p:txBody>
      </p:sp>
      <p:sp>
        <p:nvSpPr>
          <p:cNvPr id="209923" name="Rectangle 3"/>
          <p:cNvSpPr>
            <a:spLocks noGrp="1" noChangeArrowheads="1"/>
          </p:cNvSpPr>
          <p:nvPr>
            <p:ph type="body" idx="1"/>
          </p:nvPr>
        </p:nvSpPr>
        <p:spPr>
          <a:xfrm>
            <a:off x="304800" y="2132856"/>
            <a:ext cx="8382000" cy="4039344"/>
          </a:xfrm>
        </p:spPr>
        <p:txBody>
          <a:bodyPr>
            <a:normAutofit/>
          </a:bodyPr>
          <a:lstStyle/>
          <a:p>
            <a:pPr algn="just" rtl="1">
              <a:lnSpc>
                <a:spcPct val="150000"/>
              </a:lnSpc>
              <a:buFont typeface="Wingdings" pitchFamily="2" charset="2"/>
              <a:buNone/>
            </a:pPr>
            <a:r>
              <a:rPr lang="ar-TN" altLang="fr-FR" dirty="0" smtClean="0"/>
              <a:t> </a:t>
            </a:r>
            <a:r>
              <a:rPr lang="ar-TN" altLang="fr-FR" sz="4000" dirty="0" smtClean="0"/>
              <a:t>دفتر العمليات اليومية لا يقبل الشطب ولا المحو ولا الكتابة فوق الخطأ ولا الكتابة بين الأسطر ولا الإضافات ولا الابقاء على </a:t>
            </a:r>
            <a:r>
              <a:rPr lang="ar-TN" altLang="fr-FR" sz="4000" dirty="0" err="1" smtClean="0"/>
              <a:t>سطريين</a:t>
            </a:r>
            <a:r>
              <a:rPr lang="ar-TN" altLang="fr-FR" sz="4000" dirty="0" smtClean="0"/>
              <a:t> متتاليين. </a:t>
            </a:r>
            <a:endParaRPr lang="ar-SA" altLang="fr-FR" sz="4000" dirty="0"/>
          </a:p>
          <a:p>
            <a:pPr algn="r">
              <a:lnSpc>
                <a:spcPct val="150000"/>
              </a:lnSpc>
              <a:buFont typeface="Wingdings" pitchFamily="2" charset="2"/>
              <a:buNone/>
            </a:pPr>
            <a:r>
              <a:rPr lang="ar-SA" altLang="fr-FR" dirty="0" smtClean="0"/>
              <a:t> </a:t>
            </a:r>
            <a:endParaRPr lang="ar-SA" altLang="fr-FR" dirty="0"/>
          </a:p>
          <a:p>
            <a:pPr algn="r">
              <a:lnSpc>
                <a:spcPct val="150000"/>
              </a:lnSpc>
              <a:buFont typeface="Wingdings" pitchFamily="2" charset="2"/>
              <a:buNone/>
            </a:pPr>
            <a:endParaRPr lang="fr-FR" altLang="fr-FR" dirty="0"/>
          </a:p>
        </p:txBody>
      </p:sp>
    </p:spTree>
    <p:extLst>
      <p:ext uri="{BB962C8B-B14F-4D97-AF65-F5344CB8AC3E}">
        <p14:creationId xmlns:p14="http://schemas.microsoft.com/office/powerpoint/2010/main" val="9195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fade">
                                      <p:cBhvr>
                                        <p:cTn id="7" dur="1000"/>
                                        <p:tgtEl>
                                          <p:spTgt spid="209923">
                                            <p:txEl>
                                              <p:pRg st="0" end="0"/>
                                            </p:txEl>
                                          </p:spTgt>
                                        </p:tgtEl>
                                      </p:cBhvr>
                                    </p:animEffect>
                                    <p:anim calcmode="lin" valueType="num">
                                      <p:cBhvr>
                                        <p:cTn id="8" dur="1000" fill="hold"/>
                                        <p:tgtEl>
                                          <p:spTgt spid="2099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99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3605663F-F707-48A1-B8A7-AFC714099876}" type="slidenum">
              <a:rPr lang="fr-FR" altLang="fr-FR"/>
              <a:pPr/>
              <a:t>15</a:t>
            </a:fld>
            <a:endParaRPr lang="fr-FR" altLang="fr-FR"/>
          </a:p>
        </p:txBody>
      </p:sp>
      <p:sp>
        <p:nvSpPr>
          <p:cNvPr id="209922" name="Rectangle 2"/>
          <p:cNvSpPr>
            <a:spLocks noGrp="1" noChangeArrowheads="1"/>
          </p:cNvSpPr>
          <p:nvPr>
            <p:ph type="title"/>
          </p:nvPr>
        </p:nvSpPr>
        <p:spPr>
          <a:xfrm>
            <a:off x="467544" y="548680"/>
            <a:ext cx="8229600" cy="864096"/>
          </a:xfrm>
        </p:spPr>
        <p:txBody>
          <a:bodyPr>
            <a:normAutofit fontScale="90000"/>
          </a:bodyPr>
          <a:lstStyle/>
          <a:p>
            <a:pPr algn="ctr"/>
            <a:r>
              <a:rPr lang="ar-TN" sz="3600" b="1" u="sng" dirty="0">
                <a:solidFill>
                  <a:schemeClr val="tx1"/>
                </a:solidFill>
                <a:latin typeface="ae_AlBattar" panose="02060603050605020204" pitchFamily="18" charset="-78"/>
                <a:cs typeface="ae_AlBattar" panose="02060603050605020204" pitchFamily="18" charset="-78"/>
              </a:rPr>
              <a:t>موارد جمعية العمل التنموي</a:t>
            </a:r>
            <a:r>
              <a:rPr lang="ar-TN" sz="3600" dirty="0"/>
              <a:t/>
            </a:r>
            <a:br>
              <a:rPr lang="ar-TN" sz="3600" dirty="0"/>
            </a:br>
            <a:endParaRPr lang="fr-FR" altLang="fr-FR" sz="3600" b="1" u="sng" dirty="0">
              <a:solidFill>
                <a:schemeClr val="tx1"/>
              </a:solidFill>
              <a:latin typeface="ae_AlBattar" panose="02060603050605020204" pitchFamily="18" charset="-78"/>
              <a:cs typeface="ae_AlBattar" panose="02060603050605020204" pitchFamily="18" charset="-78"/>
            </a:endParaRPr>
          </a:p>
        </p:txBody>
      </p:sp>
      <p:sp>
        <p:nvSpPr>
          <p:cNvPr id="209923" name="Rectangle 3"/>
          <p:cNvSpPr>
            <a:spLocks noGrp="1" noChangeArrowheads="1"/>
          </p:cNvSpPr>
          <p:nvPr>
            <p:ph type="body" idx="1"/>
          </p:nvPr>
        </p:nvSpPr>
        <p:spPr>
          <a:xfrm>
            <a:off x="251520" y="1484784"/>
            <a:ext cx="8382000" cy="4495800"/>
          </a:xfrm>
        </p:spPr>
        <p:txBody>
          <a:bodyPr>
            <a:normAutofit fontScale="62500" lnSpcReduction="20000"/>
          </a:bodyPr>
          <a:lstStyle/>
          <a:p>
            <a:pPr algn="just" rtl="1">
              <a:lnSpc>
                <a:spcPct val="150000"/>
              </a:lnSpc>
              <a:buFont typeface="Wingdings" pitchFamily="2" charset="2"/>
              <a:buNone/>
            </a:pPr>
            <a:r>
              <a:rPr lang="ar-TN" altLang="fr-FR" dirty="0" smtClean="0"/>
              <a:t> </a:t>
            </a:r>
            <a:r>
              <a:rPr lang="ar-TN" altLang="fr-FR" sz="4000" dirty="0" smtClean="0"/>
              <a:t>تتكون موارد جمعية العمل التنموي من: </a:t>
            </a:r>
          </a:p>
          <a:p>
            <a:pPr algn="just" rtl="1">
              <a:lnSpc>
                <a:spcPct val="150000"/>
              </a:lnSpc>
              <a:buFontTx/>
              <a:buChar char="-"/>
            </a:pPr>
            <a:r>
              <a:rPr lang="ar-TN" altLang="fr-FR" sz="4000" dirty="0" smtClean="0"/>
              <a:t>منحة الدولة المرصودة من قبل وزارة التربية عن طريق المندوبية والمتعلّقة بالتسيير أو بالمطاعم المدرسية،</a:t>
            </a:r>
          </a:p>
          <a:p>
            <a:pPr algn="just" rtl="1">
              <a:lnSpc>
                <a:spcPct val="150000"/>
              </a:lnSpc>
              <a:buFontTx/>
              <a:buChar char="-"/>
            </a:pPr>
            <a:r>
              <a:rPr lang="ar-TN" altLang="fr-FR" sz="4000" dirty="0" smtClean="0"/>
              <a:t>اشتراكات أعضاء الجمعية،</a:t>
            </a:r>
          </a:p>
          <a:p>
            <a:pPr algn="just" rtl="1">
              <a:lnSpc>
                <a:spcPct val="150000"/>
              </a:lnSpc>
              <a:buFontTx/>
              <a:buChar char="-"/>
            </a:pPr>
            <a:r>
              <a:rPr lang="ar-TN" altLang="fr-FR" sz="4000" dirty="0" smtClean="0"/>
              <a:t>الإعانات الممنوحة من بعض الأشخاص العموميين أو الخواص،</a:t>
            </a:r>
          </a:p>
          <a:p>
            <a:pPr algn="just" rtl="1">
              <a:lnSpc>
                <a:spcPct val="150000"/>
              </a:lnSpc>
              <a:buFontTx/>
              <a:buChar char="-"/>
            </a:pPr>
            <a:r>
              <a:rPr lang="ar-TN" altLang="fr-FR" sz="4000" dirty="0" smtClean="0"/>
              <a:t>التبرعات </a:t>
            </a:r>
            <a:r>
              <a:rPr lang="ar-TN" altLang="fr-FR" sz="4000" b="1" dirty="0"/>
              <a:t>الطوعية </a:t>
            </a:r>
            <a:r>
              <a:rPr lang="ar-TN" altLang="fr-FR" sz="4000" dirty="0" smtClean="0"/>
              <a:t>التي يتم جمعها من التلاميذ والأولياء والتي يجن أن تكون </a:t>
            </a:r>
            <a:r>
              <a:rPr lang="ar-TN" altLang="fr-FR" sz="4000" b="1" dirty="0" smtClean="0"/>
              <a:t>مفصولة عن عملية الترسيم</a:t>
            </a:r>
            <a:r>
              <a:rPr lang="ar-TN" altLang="fr-FR" sz="4000" dirty="0" smtClean="0"/>
              <a:t>،</a:t>
            </a:r>
          </a:p>
          <a:p>
            <a:pPr algn="just" rtl="1">
              <a:lnSpc>
                <a:spcPct val="150000"/>
              </a:lnSpc>
              <a:buFontTx/>
              <a:buChar char="-"/>
            </a:pPr>
            <a:r>
              <a:rPr lang="ar-TN" altLang="fr-FR" sz="4000" dirty="0" smtClean="0"/>
              <a:t>المداخيل المتأتية من دروس التدارك والدعم.</a:t>
            </a:r>
          </a:p>
          <a:p>
            <a:pPr algn="just" rtl="1">
              <a:lnSpc>
                <a:spcPct val="150000"/>
              </a:lnSpc>
              <a:buFontTx/>
              <a:buChar char="-"/>
            </a:pPr>
            <a:endParaRPr lang="ar-TN" altLang="fr-FR" sz="4000" b="1" dirty="0" smtClean="0"/>
          </a:p>
          <a:p>
            <a:pPr algn="r">
              <a:lnSpc>
                <a:spcPct val="150000"/>
              </a:lnSpc>
              <a:buFont typeface="Wingdings" pitchFamily="2" charset="2"/>
              <a:buNone/>
            </a:pPr>
            <a:endParaRPr lang="ar-SA" altLang="fr-FR" dirty="0"/>
          </a:p>
        </p:txBody>
      </p:sp>
    </p:spTree>
    <p:extLst>
      <p:ext uri="{BB962C8B-B14F-4D97-AF65-F5344CB8AC3E}">
        <p14:creationId xmlns:p14="http://schemas.microsoft.com/office/powerpoint/2010/main" val="126346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additive="base">
                                        <p:cTn id="7" dur="500" fill="hold"/>
                                        <p:tgtEl>
                                          <p:spTgt spid="209922"/>
                                        </p:tgtEl>
                                        <p:attrNameLst>
                                          <p:attrName>ppt_x</p:attrName>
                                        </p:attrNameLst>
                                      </p:cBhvr>
                                      <p:tavLst>
                                        <p:tav tm="0">
                                          <p:val>
                                            <p:strVal val="#ppt_x"/>
                                          </p:val>
                                        </p:tav>
                                        <p:tav tm="100000">
                                          <p:val>
                                            <p:strVal val="#ppt_x"/>
                                          </p:val>
                                        </p:tav>
                                      </p:tavLst>
                                    </p:anim>
                                    <p:anim calcmode="lin" valueType="num">
                                      <p:cBhvr additive="base">
                                        <p:cTn id="8" dur="500" fill="hold"/>
                                        <p:tgtEl>
                                          <p:spTgt spid="209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9923">
                                            <p:txEl>
                                              <p:pRg st="0" end="0"/>
                                            </p:txEl>
                                          </p:spTgt>
                                        </p:tgtEl>
                                        <p:attrNameLst>
                                          <p:attrName>style.visibility</p:attrName>
                                        </p:attrNameLst>
                                      </p:cBhvr>
                                      <p:to>
                                        <p:strVal val="visible"/>
                                      </p:to>
                                    </p:set>
                                    <p:anim calcmode="lin" valueType="num">
                                      <p:cBhvr additive="base">
                                        <p:cTn id="13" dur="500" fill="hold"/>
                                        <p:tgtEl>
                                          <p:spTgt spid="2099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9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9923">
                                            <p:txEl>
                                              <p:pRg st="1" end="1"/>
                                            </p:txEl>
                                          </p:spTgt>
                                        </p:tgtEl>
                                        <p:attrNameLst>
                                          <p:attrName>style.visibility</p:attrName>
                                        </p:attrNameLst>
                                      </p:cBhvr>
                                      <p:to>
                                        <p:strVal val="visible"/>
                                      </p:to>
                                    </p:set>
                                    <p:anim calcmode="lin" valueType="num">
                                      <p:cBhvr additive="base">
                                        <p:cTn id="19" dur="500" fill="hold"/>
                                        <p:tgtEl>
                                          <p:spTgt spid="2099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9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9923">
                                            <p:txEl>
                                              <p:pRg st="2" end="2"/>
                                            </p:txEl>
                                          </p:spTgt>
                                        </p:tgtEl>
                                        <p:attrNameLst>
                                          <p:attrName>style.visibility</p:attrName>
                                        </p:attrNameLst>
                                      </p:cBhvr>
                                      <p:to>
                                        <p:strVal val="visible"/>
                                      </p:to>
                                    </p:set>
                                    <p:anim calcmode="lin" valueType="num">
                                      <p:cBhvr additive="base">
                                        <p:cTn id="25" dur="500" fill="hold"/>
                                        <p:tgtEl>
                                          <p:spTgt spid="2099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99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9923">
                                            <p:txEl>
                                              <p:pRg st="3" end="3"/>
                                            </p:txEl>
                                          </p:spTgt>
                                        </p:tgtEl>
                                        <p:attrNameLst>
                                          <p:attrName>style.visibility</p:attrName>
                                        </p:attrNameLst>
                                      </p:cBhvr>
                                      <p:to>
                                        <p:strVal val="visible"/>
                                      </p:to>
                                    </p:set>
                                    <p:anim calcmode="lin" valueType="num">
                                      <p:cBhvr additive="base">
                                        <p:cTn id="31" dur="500" fill="hold"/>
                                        <p:tgtEl>
                                          <p:spTgt spid="2099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99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9923">
                                            <p:txEl>
                                              <p:pRg st="4" end="4"/>
                                            </p:txEl>
                                          </p:spTgt>
                                        </p:tgtEl>
                                        <p:attrNameLst>
                                          <p:attrName>style.visibility</p:attrName>
                                        </p:attrNameLst>
                                      </p:cBhvr>
                                      <p:to>
                                        <p:strVal val="visible"/>
                                      </p:to>
                                    </p:set>
                                    <p:anim calcmode="lin" valueType="num">
                                      <p:cBhvr additive="base">
                                        <p:cTn id="37" dur="500" fill="hold"/>
                                        <p:tgtEl>
                                          <p:spTgt spid="2099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99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9923">
                                            <p:txEl>
                                              <p:pRg st="5" end="5"/>
                                            </p:txEl>
                                          </p:spTgt>
                                        </p:tgtEl>
                                        <p:attrNameLst>
                                          <p:attrName>style.visibility</p:attrName>
                                        </p:attrNameLst>
                                      </p:cBhvr>
                                      <p:to>
                                        <p:strVal val="visible"/>
                                      </p:to>
                                    </p:set>
                                    <p:anim calcmode="lin" valueType="num">
                                      <p:cBhvr additive="base">
                                        <p:cTn id="43" dur="500" fill="hold"/>
                                        <p:tgtEl>
                                          <p:spTgt spid="20992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99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14414" y="857232"/>
            <a:ext cx="6696744" cy="4401205"/>
          </a:xfrm>
          <a:prstGeom prst="rect">
            <a:avLst/>
          </a:prstGeom>
          <a:noFill/>
        </p:spPr>
        <p:txBody>
          <a:bodyPr wrap="square" rtlCol="0">
            <a:spAutoFit/>
          </a:bodyPr>
          <a:lstStyle/>
          <a:p>
            <a:pPr algn="ctr" rtl="1"/>
            <a:r>
              <a:rPr lang="ar-TN" sz="2800" b="1" dirty="0" err="1">
                <a:latin typeface="ae_AlBattar" pitchFamily="18" charset="-78"/>
                <a:cs typeface="ae_AlBattar" pitchFamily="18" charset="-78"/>
              </a:rPr>
              <a:t>معاليم</a:t>
            </a:r>
            <a:r>
              <a:rPr lang="ar-TN" sz="2800" b="1" dirty="0">
                <a:latin typeface="ae_AlBattar" pitchFamily="18" charset="-78"/>
                <a:cs typeface="ae_AlBattar" pitchFamily="18" charset="-78"/>
              </a:rPr>
              <a:t> الترسيم ومداخيل القسم التحضيري</a:t>
            </a:r>
          </a:p>
          <a:p>
            <a:pPr algn="just" rtl="1"/>
            <a:r>
              <a:rPr lang="ar-TN" sz="2800" b="1" dirty="0" smtClean="0">
                <a:latin typeface="ae_AlBattar" pitchFamily="18" charset="-78"/>
                <a:cs typeface="ae_AlBattar" pitchFamily="18" charset="-78"/>
              </a:rPr>
              <a:t> </a:t>
            </a:r>
          </a:p>
          <a:p>
            <a:pPr marL="457200" indent="-457200" algn="just" rtl="1">
              <a:buFontTx/>
              <a:buChar char="-"/>
            </a:pPr>
            <a:r>
              <a:rPr lang="ar-TN" sz="2800" dirty="0" smtClean="0"/>
              <a:t>منذ إحداث </a:t>
            </a:r>
            <a:r>
              <a:rPr lang="ar-TN" sz="2800" dirty="0" err="1" smtClean="0"/>
              <a:t>المندوبيات</a:t>
            </a:r>
            <a:r>
              <a:rPr lang="ar-TN" sz="2800" dirty="0" smtClean="0"/>
              <a:t> الجهوية للتربية والتي أصبحت مؤسسات عمومية، أصبحت </a:t>
            </a:r>
            <a:r>
              <a:rPr lang="ar-TN" sz="2800" dirty="0" err="1" smtClean="0"/>
              <a:t>معاليم</a:t>
            </a:r>
            <a:r>
              <a:rPr lang="ar-TN" sz="2800" dirty="0" smtClean="0"/>
              <a:t> الترسيم ومداخيل القسم التحضيري من موارد ميزانية المندوبية،</a:t>
            </a:r>
          </a:p>
          <a:p>
            <a:pPr marL="457200" indent="-457200" algn="just" rtl="1">
              <a:buFontTx/>
              <a:buChar char="-"/>
            </a:pPr>
            <a:r>
              <a:rPr lang="ar-TN" sz="2800" dirty="0" smtClean="0"/>
              <a:t>يعتبر مدير المدرسة الابتدائية وكيل مقابيض مساعد يقوم بجمع هذه المبالغ تبعا لوصولات يقع مده بها في الغرض،</a:t>
            </a:r>
          </a:p>
          <a:p>
            <a:pPr marL="457200" indent="-457200" algn="just" rtl="1">
              <a:buFontTx/>
              <a:buChar char="-"/>
            </a:pPr>
            <a:r>
              <a:rPr lang="ar-TN" sz="2800" dirty="0" smtClean="0"/>
              <a:t>يتم تنزيل المبالغ المجمعة بالحساب الجاري للعون المحاسب للمندوبية الجهوية للتربية.</a:t>
            </a:r>
          </a:p>
        </p:txBody>
      </p:sp>
    </p:spTree>
    <p:extLst>
      <p:ext uri="{BB962C8B-B14F-4D97-AF65-F5344CB8AC3E}">
        <p14:creationId xmlns:p14="http://schemas.microsoft.com/office/powerpoint/2010/main" val="290785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476672"/>
            <a:ext cx="7992888" cy="6863417"/>
          </a:xfrm>
          <a:prstGeom prst="rect">
            <a:avLst/>
          </a:prstGeom>
          <a:noFill/>
        </p:spPr>
        <p:txBody>
          <a:bodyPr wrap="square" rtlCol="0">
            <a:spAutoFit/>
          </a:bodyPr>
          <a:lstStyle/>
          <a:p>
            <a:pPr algn="ctr" rtl="1"/>
            <a:r>
              <a:rPr lang="ar-TN" sz="4000" b="1" dirty="0">
                <a:latin typeface="ae_AlBattar" pitchFamily="18" charset="-78"/>
                <a:cs typeface="ae_AlBattar" pitchFamily="18" charset="-78"/>
              </a:rPr>
              <a:t>مداخيل دروس التدارك والدعم </a:t>
            </a:r>
          </a:p>
          <a:p>
            <a:pPr algn="ctr" rtl="1"/>
            <a:r>
              <a:rPr lang="ar-TN" b="1" dirty="0" smtClean="0">
                <a:latin typeface="ae_AlBattar" pitchFamily="18" charset="-78"/>
                <a:cs typeface="ae_AlBattar" pitchFamily="18" charset="-78"/>
              </a:rPr>
              <a:t> </a:t>
            </a:r>
          </a:p>
          <a:p>
            <a:pPr marL="571500" indent="-571500" algn="just" rtl="1">
              <a:buFontTx/>
              <a:buChar char="-"/>
            </a:pPr>
            <a:r>
              <a:rPr lang="ar-TN" sz="2800" dirty="0" smtClean="0"/>
              <a:t>يخضع التصرف في مداخيل دروس التدارك والدعم إلى المنشور عدد </a:t>
            </a:r>
            <a:r>
              <a:rPr lang="fr-FR" sz="2400" dirty="0" smtClean="0"/>
              <a:t>96</a:t>
            </a:r>
            <a:r>
              <a:rPr lang="ar-TN" sz="2400" dirty="0" smtClean="0"/>
              <a:t>/</a:t>
            </a:r>
            <a:r>
              <a:rPr lang="fr-FR" sz="2400" dirty="0" smtClean="0"/>
              <a:t>01</a:t>
            </a:r>
            <a:r>
              <a:rPr lang="ar-TN" sz="2400" dirty="0" smtClean="0"/>
              <a:t>/</a:t>
            </a:r>
            <a:r>
              <a:rPr lang="fr-FR" sz="2400" dirty="0" smtClean="0"/>
              <a:t>2013 </a:t>
            </a:r>
            <a:r>
              <a:rPr lang="ar-TN" sz="2400" dirty="0" smtClean="0"/>
              <a:t> </a:t>
            </a:r>
            <a:r>
              <a:rPr lang="ar-TN" sz="2800" dirty="0" smtClean="0"/>
              <a:t>بتاريخ</a:t>
            </a:r>
            <a:r>
              <a:rPr lang="ar-TN" sz="2800" dirty="0"/>
              <a:t> </a:t>
            </a:r>
            <a:r>
              <a:rPr lang="fr-FR" sz="2400" dirty="0" smtClean="0"/>
              <a:t>12</a:t>
            </a:r>
            <a:r>
              <a:rPr lang="ar-TN" sz="2400" dirty="0" smtClean="0"/>
              <a:t> </a:t>
            </a:r>
            <a:r>
              <a:rPr lang="ar-TN" sz="2800" dirty="0" smtClean="0"/>
              <a:t>نوفمبر </a:t>
            </a:r>
            <a:r>
              <a:rPr lang="fr-FR" sz="2400" dirty="0" smtClean="0"/>
              <a:t>2013</a:t>
            </a:r>
            <a:r>
              <a:rPr lang="ar-TN" sz="2800" dirty="0" smtClean="0"/>
              <a:t>،</a:t>
            </a:r>
          </a:p>
          <a:p>
            <a:pPr marL="571500" indent="-571500" algn="just" rtl="1">
              <a:buFontTx/>
              <a:buChar char="-"/>
            </a:pPr>
            <a:r>
              <a:rPr lang="ar-TN" sz="2800" dirty="0" smtClean="0"/>
              <a:t>يتم تنظيم دروس التدارك والدعم عشيتي الجمعة والسبت خارج أوقات الدروس العادية،</a:t>
            </a:r>
          </a:p>
          <a:p>
            <a:pPr marL="571500" indent="-571500" algn="just" rtl="1">
              <a:buFontTx/>
              <a:buChar char="-"/>
            </a:pPr>
            <a:r>
              <a:rPr lang="ar-TN" sz="2800" dirty="0" smtClean="0"/>
              <a:t>لا يمكن أن يتجاوز المبلغ المدفوع لكل تلميذ </a:t>
            </a:r>
            <a:r>
              <a:rPr lang="fr-FR" sz="2400" dirty="0" smtClean="0"/>
              <a:t>15</a:t>
            </a:r>
            <a:r>
              <a:rPr lang="ar-TN" sz="2400" dirty="0" smtClean="0"/>
              <a:t> </a:t>
            </a:r>
            <a:r>
              <a:rPr lang="ar-TN" sz="2800" dirty="0" smtClean="0"/>
              <a:t>د شهريا،</a:t>
            </a:r>
          </a:p>
          <a:p>
            <a:pPr marL="571500" indent="-571500" algn="just" rtl="1">
              <a:buFontTx/>
              <a:buChar char="-"/>
            </a:pPr>
            <a:r>
              <a:rPr lang="ar-TN" sz="2800" dirty="0" smtClean="0"/>
              <a:t>يتمّ توزيع المداخيل كما يلي: </a:t>
            </a:r>
            <a:r>
              <a:rPr lang="fr-FR" sz="2400" dirty="0"/>
              <a:t>%</a:t>
            </a:r>
            <a:r>
              <a:rPr lang="fr-FR" sz="2400" dirty="0" smtClean="0"/>
              <a:t>80</a:t>
            </a:r>
            <a:r>
              <a:rPr lang="ar-TN" sz="2400" dirty="0" smtClean="0"/>
              <a:t> </a:t>
            </a:r>
            <a:r>
              <a:rPr lang="ar-TN" sz="2800" dirty="0" smtClean="0"/>
              <a:t>لفائدة المدرسين القائمين بها، </a:t>
            </a:r>
            <a:r>
              <a:rPr lang="fr-FR" sz="2400" dirty="0" smtClean="0"/>
              <a:t>%10</a:t>
            </a:r>
            <a:r>
              <a:rPr lang="ar-TN" sz="2800" dirty="0" smtClean="0"/>
              <a:t> لفائدة المشرفين، </a:t>
            </a:r>
            <a:r>
              <a:rPr lang="fr-FR" sz="2400" dirty="0"/>
              <a:t>%</a:t>
            </a:r>
            <a:r>
              <a:rPr lang="fr-FR" sz="2400" dirty="0" smtClean="0"/>
              <a:t>5</a:t>
            </a:r>
            <a:r>
              <a:rPr lang="ar-TN" sz="2800" dirty="0" smtClean="0"/>
              <a:t> لفائدة العملة و</a:t>
            </a:r>
            <a:r>
              <a:rPr lang="fr-FR" sz="2400" dirty="0" smtClean="0"/>
              <a:t>%5</a:t>
            </a:r>
            <a:r>
              <a:rPr lang="ar-TN" sz="2800" dirty="0" smtClean="0"/>
              <a:t> لفائدة المدرسة، </a:t>
            </a:r>
          </a:p>
          <a:p>
            <a:pPr marL="571500" indent="-571500" algn="just" rtl="1">
              <a:buFontTx/>
              <a:buChar char="-"/>
            </a:pPr>
            <a:r>
              <a:rPr lang="ar-TN" sz="2800" dirty="0" smtClean="0"/>
              <a:t>لا يجب أن يتجاوز مناب المشرفين </a:t>
            </a:r>
            <a:r>
              <a:rPr lang="fr-FR" sz="2400" dirty="0" smtClean="0"/>
              <a:t>300</a:t>
            </a:r>
            <a:r>
              <a:rPr lang="ar-TN" sz="2400" dirty="0" smtClean="0"/>
              <a:t> </a:t>
            </a:r>
            <a:r>
              <a:rPr lang="ar-TN" sz="2800" dirty="0" smtClean="0"/>
              <a:t>د شهريا ومناب العملة </a:t>
            </a:r>
            <a:r>
              <a:rPr lang="fr-FR" sz="2400" dirty="0" smtClean="0"/>
              <a:t>150</a:t>
            </a:r>
            <a:r>
              <a:rPr lang="ar-TN" sz="2400" dirty="0" smtClean="0"/>
              <a:t> </a:t>
            </a:r>
            <a:r>
              <a:rPr lang="ar-TN" sz="2800" dirty="0" smtClean="0"/>
              <a:t>د شهريا،</a:t>
            </a:r>
          </a:p>
          <a:p>
            <a:pPr marL="571500" indent="-571500" algn="just" rtl="1">
              <a:buFontTx/>
              <a:buChar char="-"/>
            </a:pPr>
            <a:r>
              <a:rPr lang="ar-TN" sz="2800" dirty="0" smtClean="0"/>
              <a:t>يتم تنزيل مناب المؤسسة بالإضافة إلى الفواضل المتأتية من </a:t>
            </a:r>
            <a:r>
              <a:rPr lang="ar-TN" sz="2800" dirty="0" err="1" smtClean="0"/>
              <a:t>منابات</a:t>
            </a:r>
            <a:r>
              <a:rPr lang="ar-TN" sz="2800" dirty="0" smtClean="0"/>
              <a:t> المشرفين والعملة بالحساب الجاري لجمعية العمل التنموي.</a:t>
            </a:r>
          </a:p>
          <a:p>
            <a:pPr marL="571500" indent="-571500" algn="just" rtl="1">
              <a:buFontTx/>
              <a:buChar char="-"/>
            </a:pPr>
            <a:endParaRPr lang="ar-TN"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857232"/>
            <a:ext cx="7083574" cy="4462760"/>
          </a:xfrm>
          <a:prstGeom prst="rect">
            <a:avLst/>
          </a:prstGeom>
          <a:noFill/>
        </p:spPr>
        <p:txBody>
          <a:bodyPr wrap="square" rtlCol="0">
            <a:spAutoFit/>
          </a:bodyPr>
          <a:lstStyle/>
          <a:p>
            <a:pPr algn="ctr" rtl="1"/>
            <a:r>
              <a:rPr lang="ar-TN" sz="3600" b="1" dirty="0" smtClean="0">
                <a:latin typeface="ae_AlBattar" pitchFamily="18" charset="-78"/>
                <a:cs typeface="ae_AlBattar" pitchFamily="18" charset="-78"/>
              </a:rPr>
              <a:t> </a:t>
            </a:r>
          </a:p>
          <a:p>
            <a:pPr algn="r" rtl="1"/>
            <a:r>
              <a:rPr lang="ar-TN" sz="3200" dirty="0" smtClean="0"/>
              <a:t>يجب على المشرفين على دروس التدارك مسك:</a:t>
            </a:r>
          </a:p>
          <a:p>
            <a:pPr marL="342900" indent="-342900" algn="r" rtl="1">
              <a:buFontTx/>
              <a:buChar char="-"/>
            </a:pPr>
            <a:r>
              <a:rPr lang="ar-TN" sz="3200" dirty="0" smtClean="0"/>
              <a:t>دفتر حسابات مرقم وممضى من قبل السيد المندوب الجهوي للتربية،</a:t>
            </a:r>
          </a:p>
          <a:p>
            <a:pPr marL="342900" indent="-342900" algn="r" rtl="1">
              <a:buFontTx/>
              <a:buChar char="-"/>
            </a:pPr>
            <a:r>
              <a:rPr lang="ar-TN" sz="3200" dirty="0" smtClean="0"/>
              <a:t>تسجيل محاضر جلسات شهرية في الغرض في كراس نرقم ممضى من قبل القائمين على تنظيم هذه الدروس،</a:t>
            </a:r>
          </a:p>
          <a:p>
            <a:pPr marL="342900" indent="-342900" algn="r" rtl="1">
              <a:buFontTx/>
              <a:buChar char="-"/>
            </a:pPr>
            <a:r>
              <a:rPr lang="ar-TN" sz="3200" dirty="0" smtClean="0"/>
              <a:t>الاحتفاظ بمؤيدات جميع العمليات.</a:t>
            </a:r>
          </a:p>
          <a:p>
            <a:pPr algn="r" rtl="1"/>
            <a:endParaRPr lang="ar-T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476672"/>
            <a:ext cx="7992888" cy="5786199"/>
          </a:xfrm>
          <a:prstGeom prst="rect">
            <a:avLst/>
          </a:prstGeom>
          <a:noFill/>
        </p:spPr>
        <p:txBody>
          <a:bodyPr wrap="square" rtlCol="0">
            <a:spAutoFit/>
          </a:bodyPr>
          <a:lstStyle/>
          <a:p>
            <a:pPr algn="ctr" rtl="1"/>
            <a:r>
              <a:rPr lang="ar-TN" sz="4000" b="1" dirty="0">
                <a:latin typeface="ae_AlBattar" pitchFamily="18" charset="-78"/>
                <a:cs typeface="ae_AlBattar" pitchFamily="18" charset="-78"/>
              </a:rPr>
              <a:t>حسابية </a:t>
            </a:r>
            <a:r>
              <a:rPr lang="ar-TN" sz="4000" b="1" dirty="0" smtClean="0">
                <a:latin typeface="ae_AlBattar" pitchFamily="18" charset="-78"/>
                <a:cs typeface="ae_AlBattar" pitchFamily="18" charset="-78"/>
              </a:rPr>
              <a:t>المواد </a:t>
            </a:r>
            <a:endParaRPr lang="ar-TN" sz="4000" b="1" dirty="0">
              <a:latin typeface="ae_AlBattar" pitchFamily="18" charset="-78"/>
              <a:cs typeface="ae_AlBattar" pitchFamily="18" charset="-78"/>
            </a:endParaRPr>
          </a:p>
          <a:p>
            <a:pPr algn="ctr" rtl="1"/>
            <a:r>
              <a:rPr lang="ar-TN" b="1" dirty="0" smtClean="0">
                <a:latin typeface="ae_AlBattar" pitchFamily="18" charset="-78"/>
                <a:cs typeface="ae_AlBattar" pitchFamily="18" charset="-78"/>
              </a:rPr>
              <a:t> </a:t>
            </a:r>
          </a:p>
          <a:p>
            <a:pPr marL="571500" indent="-571500" algn="just" rtl="1">
              <a:buFontTx/>
              <a:buChar char="-"/>
            </a:pPr>
            <a:r>
              <a:rPr lang="ar-TN" sz="2400" dirty="0" smtClean="0"/>
              <a:t>إلى جانب التصرف المالي، ينبغي على المدير كذلك العمل على حسن التصرف في الممتلكات أو المواد</a:t>
            </a:r>
            <a:r>
              <a:rPr lang="ar-TN" sz="2800" dirty="0" smtClean="0"/>
              <a:t>،</a:t>
            </a:r>
          </a:p>
          <a:p>
            <a:pPr marL="571500" indent="-571500" algn="just" rtl="1">
              <a:buFontTx/>
              <a:buChar char="-"/>
            </a:pPr>
            <a:r>
              <a:rPr lang="ar-TN" sz="2800" dirty="0" smtClean="0"/>
              <a:t>إن التصرف السليم في المواد يقتضي مراعاة الجوانب التالية:</a:t>
            </a:r>
          </a:p>
          <a:p>
            <a:pPr marL="571500" indent="-571500" algn="just" rtl="1">
              <a:buFont typeface="Wingdings" panose="05000000000000000000" pitchFamily="2" charset="2"/>
              <a:buChar char="v"/>
            </a:pPr>
            <a:r>
              <a:rPr lang="ar-TN" sz="2800" dirty="0" smtClean="0"/>
              <a:t>مراقبة حركة المواد دخلا وخرجا ،</a:t>
            </a:r>
          </a:p>
          <a:p>
            <a:pPr marL="571500" indent="-571500" algn="just" rtl="1">
              <a:buFont typeface="Wingdings" panose="05000000000000000000" pitchFamily="2" charset="2"/>
              <a:buChar char="v"/>
            </a:pPr>
            <a:r>
              <a:rPr lang="ar-TN" sz="2800" dirty="0" smtClean="0"/>
              <a:t>التثبت من البضاعة كما وكيفا عند تسلمها وخزنها،</a:t>
            </a:r>
          </a:p>
          <a:p>
            <a:pPr marL="571500" indent="-571500" algn="just" rtl="1">
              <a:buFont typeface="Wingdings" panose="05000000000000000000" pitchFamily="2" charset="2"/>
              <a:buChar char="v"/>
            </a:pPr>
            <a:r>
              <a:rPr lang="ar-TN" sz="2800" dirty="0" smtClean="0"/>
              <a:t>تجميع الشراءات لتخفيف مصاريف التنقل،</a:t>
            </a:r>
          </a:p>
          <a:p>
            <a:pPr marL="571500" indent="-571500" algn="just" rtl="1">
              <a:buFontTx/>
              <a:buChar char="-"/>
            </a:pPr>
            <a:r>
              <a:rPr lang="ar-TN" sz="2800" dirty="0" smtClean="0"/>
              <a:t>تنقسم المواد إلى مواد قارة ومواد مستهلكة،</a:t>
            </a:r>
          </a:p>
          <a:p>
            <a:pPr marL="571500" indent="-571500" algn="just" rtl="1">
              <a:buFontTx/>
              <a:buChar char="-"/>
            </a:pPr>
            <a:r>
              <a:rPr lang="ar-TN" sz="2800" dirty="0" smtClean="0"/>
              <a:t>يجب مسك دفتر جرد منفصل للمواد القارة ودفتر آخر للمواد المستهلكة، </a:t>
            </a:r>
          </a:p>
          <a:p>
            <a:pPr marL="571500" indent="-571500" algn="just" rtl="1">
              <a:buFontTx/>
              <a:buChar char="-"/>
            </a:pPr>
            <a:r>
              <a:rPr lang="ar-TN" sz="2800" dirty="0" smtClean="0"/>
              <a:t>يجب مسك بطاقة </a:t>
            </a:r>
            <a:r>
              <a:rPr lang="ar-TN" sz="2800" dirty="0" smtClean="0"/>
              <a:t>خزن خاصة بكل مادة من المواد المستهلكة،</a:t>
            </a:r>
            <a:endParaRPr lang="ar-TN" sz="2800" dirty="0" smtClean="0"/>
          </a:p>
          <a:p>
            <a:pPr algn="just" rtl="1"/>
            <a:endParaRPr lang="ar-TN" sz="3600" dirty="0" smtClean="0"/>
          </a:p>
        </p:txBody>
      </p:sp>
    </p:spTree>
    <p:extLst>
      <p:ext uri="{BB962C8B-B14F-4D97-AF65-F5344CB8AC3E}">
        <p14:creationId xmlns:p14="http://schemas.microsoft.com/office/powerpoint/2010/main" val="35707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additive="base">
                                        <p:cTn id="4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 calcmode="lin" valueType="num">
                                      <p:cBhvr additive="base">
                                        <p:cTn id="48"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
                                            <p:txEl>
                                              <p:pRg st="9" end="9"/>
                                            </p:txEl>
                                          </p:spTgt>
                                        </p:tgtEl>
                                        <p:attrNameLst>
                                          <p:attrName>style.visibility</p:attrName>
                                        </p:attrNameLst>
                                      </p:cBhvr>
                                      <p:to>
                                        <p:strVal val="visible"/>
                                      </p:to>
                                    </p:set>
                                    <p:anim calcmode="lin" valueType="num">
                                      <p:cBhvr additive="base">
                                        <p:cTn id="5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281454"/>
            <a:ext cx="7416824" cy="6294031"/>
          </a:xfrm>
          <a:prstGeom prst="rect">
            <a:avLst/>
          </a:prstGeom>
          <a:noFill/>
        </p:spPr>
        <p:txBody>
          <a:bodyPr wrap="square" rtlCol="0">
            <a:spAutoFit/>
          </a:bodyPr>
          <a:lstStyle/>
          <a:p>
            <a:pPr algn="ctr" rtl="1"/>
            <a:r>
              <a:rPr lang="ar-TN" sz="2800" b="1" dirty="0" smtClean="0">
                <a:latin typeface="ae_AlBattar" pitchFamily="18" charset="-78"/>
                <a:cs typeface="PT Bold Heading" pitchFamily="2" charset="-78"/>
              </a:rPr>
              <a:t>المحاور التي سيقع التطرّق إليها</a:t>
            </a:r>
          </a:p>
          <a:p>
            <a:pPr algn="ctr" rtl="1"/>
            <a:r>
              <a:rPr lang="ar-TN" sz="1100" b="1" dirty="0" smtClean="0">
                <a:latin typeface="ae_AlBattar" pitchFamily="18" charset="-78"/>
                <a:cs typeface="ae_AlBattar" pitchFamily="18" charset="-78"/>
              </a:rPr>
              <a:t> </a:t>
            </a:r>
            <a:endParaRPr lang="ar-TN" sz="1600" b="1" dirty="0" smtClean="0">
              <a:latin typeface="ae_AlBattar" pitchFamily="18" charset="-78"/>
              <a:cs typeface="ae_AlBattar" pitchFamily="18" charset="-78"/>
            </a:endParaRPr>
          </a:p>
          <a:p>
            <a:pPr marL="514350" indent="-514350" algn="r" rtl="1">
              <a:buFont typeface="+mj-lt"/>
              <a:buAutoNum type="arabicPeriod"/>
            </a:pPr>
            <a:r>
              <a:rPr lang="ar-TN" sz="2800" dirty="0" smtClean="0"/>
              <a:t>تقديم</a:t>
            </a:r>
          </a:p>
          <a:p>
            <a:pPr marL="514350" indent="-514350" algn="r" rtl="1">
              <a:buFont typeface="+mj-lt"/>
              <a:buAutoNum type="arabicPeriod"/>
            </a:pPr>
            <a:r>
              <a:rPr lang="ar-TN" sz="2800" dirty="0" smtClean="0"/>
              <a:t>الهيكل المشرف على التصرف المالي بالمدارس الابتدائية</a:t>
            </a:r>
          </a:p>
          <a:p>
            <a:pPr marL="514350" indent="-514350" algn="r" rtl="1">
              <a:buFont typeface="+mj-lt"/>
              <a:buAutoNum type="arabicPeriod"/>
            </a:pPr>
            <a:r>
              <a:rPr lang="ar-TN" sz="2800" dirty="0" smtClean="0"/>
              <a:t>الهدف من إحداث جمعيات العمل التنموي</a:t>
            </a:r>
          </a:p>
          <a:p>
            <a:pPr marL="514350" indent="-514350" algn="r" rtl="1">
              <a:buFont typeface="+mj-lt"/>
              <a:buAutoNum type="arabicPeriod"/>
            </a:pPr>
            <a:r>
              <a:rPr lang="ar-TN" sz="2800" dirty="0" smtClean="0"/>
              <a:t>طريقة وشروط إحداث الجمعية</a:t>
            </a:r>
          </a:p>
          <a:p>
            <a:pPr marL="514350" indent="-514350" algn="r" rtl="1">
              <a:buFont typeface="+mj-lt"/>
              <a:buAutoNum type="arabicPeriod"/>
            </a:pPr>
            <a:r>
              <a:rPr lang="ar-TN" sz="2800" dirty="0" smtClean="0"/>
              <a:t>تركيبة الجمعية</a:t>
            </a:r>
          </a:p>
          <a:p>
            <a:pPr marL="514350" indent="-514350" algn="r" rtl="1">
              <a:buFont typeface="+mj-lt"/>
              <a:buAutoNum type="arabicPeriod"/>
            </a:pPr>
            <a:r>
              <a:rPr lang="ar-TN" sz="2800" dirty="0" smtClean="0"/>
              <a:t>نشاط ومشمولات أعضاء الجمعية </a:t>
            </a:r>
          </a:p>
          <a:p>
            <a:pPr marL="514350" indent="-514350" algn="r" rtl="1">
              <a:buFont typeface="+mj-lt"/>
              <a:buAutoNum type="arabicPeriod"/>
            </a:pPr>
            <a:r>
              <a:rPr lang="ar-TN" sz="2800" dirty="0" smtClean="0"/>
              <a:t>الوثائق الواجب مسكها</a:t>
            </a:r>
            <a:endParaRPr lang="ar-TN" sz="2800" dirty="0"/>
          </a:p>
          <a:p>
            <a:pPr marL="514350" indent="-514350" algn="r" rtl="1">
              <a:buFont typeface="+mj-lt"/>
              <a:buAutoNum type="arabicPeriod"/>
            </a:pPr>
            <a:r>
              <a:rPr lang="ar-TN" sz="2800" dirty="0" smtClean="0"/>
              <a:t>موارد جمعية العمل التنموي</a:t>
            </a:r>
          </a:p>
          <a:p>
            <a:pPr marL="514350" indent="-514350" algn="r" rtl="1">
              <a:buFont typeface="+mj-lt"/>
              <a:buAutoNum type="arabicPeriod"/>
            </a:pPr>
            <a:r>
              <a:rPr lang="ar-TN" sz="2800" dirty="0" err="1" smtClean="0"/>
              <a:t>معاليم</a:t>
            </a:r>
            <a:r>
              <a:rPr lang="ar-TN" sz="2800" dirty="0" smtClean="0"/>
              <a:t> الترسيم ومداخيل القسم التحضيري</a:t>
            </a:r>
          </a:p>
          <a:p>
            <a:pPr marL="514350" indent="-514350" algn="r" rtl="1">
              <a:buFont typeface="+mj-lt"/>
              <a:buAutoNum type="arabicPeriod"/>
            </a:pPr>
            <a:r>
              <a:rPr lang="ar-TN" sz="2800" dirty="0" smtClean="0"/>
              <a:t>مداخيل دروس التدارك والدعم </a:t>
            </a:r>
          </a:p>
          <a:p>
            <a:pPr marL="514350" indent="-514350" algn="r" rtl="1">
              <a:buFont typeface="+mj-lt"/>
              <a:buAutoNum type="arabicPeriod"/>
            </a:pPr>
            <a:r>
              <a:rPr lang="ar-TN" sz="2800" dirty="0" smtClean="0"/>
              <a:t>حسابية </a:t>
            </a:r>
            <a:r>
              <a:rPr lang="ar-TN" sz="2800" dirty="0" smtClean="0"/>
              <a:t>المواد</a:t>
            </a:r>
          </a:p>
          <a:p>
            <a:pPr marL="514350" indent="-514350" algn="r" rtl="1">
              <a:buFont typeface="+mj-lt"/>
              <a:buAutoNum type="arabicPeriod"/>
            </a:pPr>
            <a:r>
              <a:rPr lang="ar-TN" sz="2800" dirty="0" smtClean="0"/>
              <a:t>المطاعم المدرسية</a:t>
            </a:r>
          </a:p>
          <a:p>
            <a:pPr marL="514350" indent="-514350" algn="r" rtl="1">
              <a:buFont typeface="+mj-lt"/>
              <a:buAutoNum type="arabicPeriod"/>
            </a:pPr>
            <a:r>
              <a:rPr lang="ar-TN" sz="2800" dirty="0" smtClean="0"/>
              <a:t>الحوادث المدرسية</a:t>
            </a:r>
            <a:endParaRPr lang="ar-T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additive="base">
                                        <p:cTn id="6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3" end="13"/>
                                            </p:txEl>
                                          </p:spTgt>
                                        </p:tgtEl>
                                        <p:attrNameLst>
                                          <p:attrName>style.visibility</p:attrName>
                                        </p:attrNameLst>
                                      </p:cBhvr>
                                      <p:to>
                                        <p:strVal val="visible"/>
                                      </p:to>
                                    </p:set>
                                    <p:anim calcmode="lin" valueType="num">
                                      <p:cBhvr additive="base">
                                        <p:cTn id="7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4" end="14"/>
                                            </p:txEl>
                                          </p:spTgt>
                                        </p:tgtEl>
                                        <p:attrNameLst>
                                          <p:attrName>style.visibility</p:attrName>
                                        </p:attrNameLst>
                                      </p:cBhvr>
                                      <p:to>
                                        <p:strVal val="visible"/>
                                      </p:to>
                                    </p:set>
                                    <p:anim calcmode="lin" valueType="num">
                                      <p:cBhvr additive="base">
                                        <p:cTn id="7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476672"/>
            <a:ext cx="7992888" cy="6494085"/>
          </a:xfrm>
          <a:prstGeom prst="rect">
            <a:avLst/>
          </a:prstGeom>
          <a:noFill/>
        </p:spPr>
        <p:txBody>
          <a:bodyPr wrap="square" rtlCol="0">
            <a:spAutoFit/>
          </a:bodyPr>
          <a:lstStyle/>
          <a:p>
            <a:pPr algn="ctr" rtl="1"/>
            <a:r>
              <a:rPr lang="ar-TN" sz="4000" b="1" dirty="0" smtClean="0">
                <a:latin typeface="ae_AlBattar" pitchFamily="18" charset="-78"/>
                <a:cs typeface="ae_AlBattar" pitchFamily="18" charset="-78"/>
              </a:rPr>
              <a:t>الحوادث المدرسية</a:t>
            </a:r>
            <a:endParaRPr lang="ar-TN" sz="4000" b="1" dirty="0">
              <a:latin typeface="ae_AlBattar" pitchFamily="18" charset="-78"/>
              <a:cs typeface="ae_AlBattar" pitchFamily="18" charset="-78"/>
            </a:endParaRPr>
          </a:p>
          <a:p>
            <a:pPr algn="ctr" rtl="1"/>
            <a:r>
              <a:rPr lang="ar-TN" sz="2400" b="1" dirty="0" smtClean="0">
                <a:latin typeface="ae_AlBattar" pitchFamily="18" charset="-78"/>
                <a:cs typeface="ae_AlBattar" pitchFamily="18" charset="-78"/>
              </a:rPr>
              <a:t> </a:t>
            </a:r>
          </a:p>
          <a:p>
            <a:pPr marL="571500" indent="-571500" algn="just" rtl="1">
              <a:buFontTx/>
              <a:buChar char="-"/>
            </a:pPr>
            <a:r>
              <a:rPr lang="ar-SA" sz="2400" dirty="0"/>
              <a:t>الحادث المدرسي هو الذي يتعرّض له التّلميذ </a:t>
            </a:r>
            <a:r>
              <a:rPr lang="ar-SA" sz="2400" dirty="0" smtClean="0"/>
              <a:t>داخل </a:t>
            </a:r>
            <a:r>
              <a:rPr lang="ar-SA" sz="2400" dirty="0"/>
              <a:t>المؤسسة التّربوية أو أثناء ذهابه إليها أو رجوعه منها من أقرب طريق </a:t>
            </a:r>
            <a:r>
              <a:rPr lang="ar-SA" sz="2400" dirty="0" smtClean="0"/>
              <a:t>وخلال </a:t>
            </a:r>
            <a:r>
              <a:rPr lang="ar-SA" sz="2400" dirty="0"/>
              <a:t>المدة الزّمنية المعينة التي </a:t>
            </a:r>
            <a:r>
              <a:rPr lang="ar-SA" sz="2400" dirty="0" err="1"/>
              <a:t>يستوجبها</a:t>
            </a:r>
            <a:r>
              <a:rPr lang="ar-SA" sz="2400" dirty="0"/>
              <a:t> قطع المسافة بين المؤسسة ومقر إقامة </a:t>
            </a:r>
            <a:r>
              <a:rPr lang="ar-SA" sz="2400" dirty="0" smtClean="0"/>
              <a:t>التّلميذ</a:t>
            </a:r>
            <a:r>
              <a:rPr lang="ar-TN" sz="2400" dirty="0" smtClean="0"/>
              <a:t>،</a:t>
            </a:r>
          </a:p>
          <a:p>
            <a:pPr marL="571500" indent="-571500" algn="just" rtl="1">
              <a:buFontTx/>
              <a:buChar char="-"/>
            </a:pPr>
            <a:r>
              <a:rPr lang="ar-TN" sz="2400" dirty="0" smtClean="0"/>
              <a:t> </a:t>
            </a:r>
            <a:r>
              <a:rPr lang="ar-TN" sz="2400" dirty="0"/>
              <a:t>تنخرط المؤسسات التّربوية </a:t>
            </a:r>
            <a:r>
              <a:rPr lang="ar-SA" sz="2400" dirty="0"/>
              <a:t>سنويا</a:t>
            </a:r>
            <a:r>
              <a:rPr lang="ar-TN" sz="2400" dirty="0"/>
              <a:t> بجمعية التّعاون على الحوادث المدرسيّة والجامعية، حيث يكون على التّلاميذ </a:t>
            </a:r>
            <a:r>
              <a:rPr lang="ar-TN" sz="2400" dirty="0" smtClean="0"/>
              <a:t>الذين </a:t>
            </a:r>
            <a:r>
              <a:rPr lang="ar-TN" sz="2400" dirty="0"/>
              <a:t>يزاولون تعليمهم بها دفع </a:t>
            </a:r>
            <a:r>
              <a:rPr lang="ar-TN" sz="2400" dirty="0" err="1" smtClean="0"/>
              <a:t>المعاليم</a:t>
            </a:r>
            <a:r>
              <a:rPr lang="ar-TN" sz="2400" dirty="0" smtClean="0"/>
              <a:t> </a:t>
            </a:r>
            <a:r>
              <a:rPr lang="ar-TN" sz="2400" dirty="0" smtClean="0"/>
              <a:t>مع الإشارة أن تنزيل مديري المدارس الابتدائية </a:t>
            </a:r>
            <a:r>
              <a:rPr lang="ar-TN" sz="2400" dirty="0" err="1" smtClean="0"/>
              <a:t>لمعاليم</a:t>
            </a:r>
            <a:r>
              <a:rPr lang="ar-TN" sz="2400" dirty="0" smtClean="0"/>
              <a:t> التسجيل بحساب المندوبية الجهوية يعفيهم من هذا الانخراط الذي يصبح من مشمولات المندوبية</a:t>
            </a:r>
            <a:r>
              <a:rPr lang="ar-TN" sz="2800" dirty="0" smtClean="0"/>
              <a:t>،</a:t>
            </a:r>
          </a:p>
          <a:p>
            <a:pPr marL="571500" indent="-571500" algn="just" rtl="1">
              <a:buFontTx/>
              <a:buChar char="-"/>
            </a:pPr>
            <a:r>
              <a:rPr lang="ar-TN" sz="2400" dirty="0"/>
              <a:t>في صورة وقوع حادث مدرسي يتولى مدير المؤسسة التّربوية أو الجامعية أو من ينوبه إعلام ولي المصاب، الذي يقوم باختيار الطّبيب أو المؤسسة الصحيّة التي يرغب أن يتم بها </a:t>
            </a:r>
            <a:r>
              <a:rPr lang="ar-TN" sz="2400" dirty="0" smtClean="0"/>
              <a:t>العلاج، وفي </a:t>
            </a:r>
            <a:r>
              <a:rPr lang="ar-TN" sz="2400" dirty="0"/>
              <a:t>انتظار تسليم المصاب إلى وليّه، يتعيّن على مدير المؤسسة التّربوية العمل على توفير الإسعافات الأوّلية له أو نقله إلى مؤسسة صحية إذا استوجبت حالته </a:t>
            </a:r>
            <a:r>
              <a:rPr lang="ar-TN" sz="2400" dirty="0" smtClean="0"/>
              <a:t>ذلك، </a:t>
            </a:r>
            <a:endParaRPr lang="fr-FR" sz="2400" dirty="0"/>
          </a:p>
          <a:p>
            <a:pPr algn="just" rtl="1"/>
            <a:endParaRPr lang="ar-TN" sz="3600" dirty="0" smtClean="0"/>
          </a:p>
        </p:txBody>
      </p:sp>
    </p:spTree>
    <p:extLst>
      <p:ext uri="{BB962C8B-B14F-4D97-AF65-F5344CB8AC3E}">
        <p14:creationId xmlns:p14="http://schemas.microsoft.com/office/powerpoint/2010/main" val="380090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476672"/>
            <a:ext cx="7083574" cy="5940088"/>
          </a:xfrm>
          <a:prstGeom prst="rect">
            <a:avLst/>
          </a:prstGeom>
          <a:noFill/>
        </p:spPr>
        <p:txBody>
          <a:bodyPr wrap="square" rtlCol="0">
            <a:spAutoFit/>
          </a:bodyPr>
          <a:lstStyle/>
          <a:p>
            <a:pPr algn="just" rtl="1"/>
            <a:r>
              <a:rPr lang="ar-TN" sz="1400" b="1" dirty="0" smtClean="0">
                <a:latin typeface="ae_AlBattar" pitchFamily="18" charset="-78"/>
                <a:cs typeface="ae_AlBattar" pitchFamily="18" charset="-78"/>
              </a:rPr>
              <a:t> </a:t>
            </a:r>
            <a:endParaRPr lang="ar-TN" sz="1400" b="1" dirty="0" smtClean="0">
              <a:latin typeface="ae_AlBattar" pitchFamily="18" charset="-78"/>
              <a:cs typeface="ae_AlBattar" pitchFamily="18" charset="-78"/>
            </a:endParaRPr>
          </a:p>
          <a:p>
            <a:pPr marL="342900" indent="-342900" algn="just" rtl="1">
              <a:buFontTx/>
              <a:buChar char="-"/>
            </a:pPr>
            <a:r>
              <a:rPr lang="ar-TN" sz="2400" dirty="0"/>
              <a:t>إذا ما اختار الولي العلاج بمؤسسة صحية عمومية يسلّمه مدير المؤسسة التربوية المطبوعة المتعلقة بـ"إعلام بحادث والتزام" في ثلاثة نظائر وذلك بعد تعميرها و إمضائها من طرفه، </a:t>
            </a:r>
            <a:r>
              <a:rPr lang="ar-TN" sz="2400" dirty="0" smtClean="0"/>
              <a:t>للاستظهار </a:t>
            </a:r>
            <a:r>
              <a:rPr lang="ar-TN" sz="2400" dirty="0"/>
              <a:t>بها لدى المؤسسة الصحية والتمتع بمجانية العلاج والإقامة والنقل وجميع المصاريف الناتجة عن الحادث المدرسي بما فيها العمليات </a:t>
            </a:r>
            <a:r>
              <a:rPr lang="ar-TN" sz="2400" dirty="0" smtClean="0"/>
              <a:t>الجراحيّة،</a:t>
            </a:r>
          </a:p>
          <a:p>
            <a:pPr marL="342900" indent="-342900" algn="just" rtl="1">
              <a:buFontTx/>
              <a:buChar char="-"/>
            </a:pPr>
            <a:r>
              <a:rPr lang="ar-TN" sz="2400" dirty="0"/>
              <a:t>إذا ما اختار الولي العلاج بمؤسسة صحيّة خاصّة:</a:t>
            </a:r>
            <a:endParaRPr lang="fr-FR" sz="2400" dirty="0"/>
          </a:p>
          <a:p>
            <a:pPr marL="342900" indent="-342900" algn="just" rtl="1">
              <a:buFont typeface="Wingdings" panose="05000000000000000000" pitchFamily="2" charset="2"/>
              <a:buChar char="v"/>
            </a:pPr>
            <a:r>
              <a:rPr lang="ar-TN" sz="2200" dirty="0" smtClean="0"/>
              <a:t>يعمّر </a:t>
            </a:r>
            <a:r>
              <a:rPr lang="ar-TN" sz="2200" dirty="0"/>
              <a:t>مدير المؤسسة التّربوية المطبوعة المتعلّقة بـ"إعلام بحادث والتزام" في نظيرين، يرسل الأول إلى جمعية التّعاون على الحوادث المدرسيّة والجامعيّة ويحتفظ بالنّظير </a:t>
            </a:r>
            <a:r>
              <a:rPr lang="ar-TN" sz="2200" dirty="0" smtClean="0"/>
              <a:t>الثّاني،</a:t>
            </a:r>
          </a:p>
          <a:p>
            <a:pPr marL="342900" indent="-342900" algn="just" rtl="1">
              <a:buFont typeface="Wingdings" panose="05000000000000000000" pitchFamily="2" charset="2"/>
              <a:buChar char="v"/>
            </a:pPr>
            <a:r>
              <a:rPr lang="ar-TN" sz="2200" dirty="0"/>
              <a:t>يتولى الولي تسديد معلوم المداواة كاملا وله الحق في استرجاع مصاريف العلاج، حسب التعريفة المعمول بها بالمؤسسات الصحّية العمومية، من طرف جمعية التّعاون على الحوادث المدرسيّة والجامعيّة وذلك عن طريق المؤسسة التربوية التي يزاول بها التلميذ أو الطّالب المصاب </a:t>
            </a:r>
            <a:r>
              <a:rPr lang="ar-TN" sz="2200" dirty="0" smtClean="0"/>
              <a:t>دراسته،</a:t>
            </a:r>
            <a:endParaRPr lang="fr-FR" sz="2200" dirty="0"/>
          </a:p>
          <a:p>
            <a:pPr marL="342900" indent="-342900" algn="just" rtl="1">
              <a:buFont typeface="Wingdings" panose="05000000000000000000" pitchFamily="2" charset="2"/>
              <a:buChar char="v"/>
            </a:pPr>
            <a:r>
              <a:rPr lang="ar-TN" sz="2200" dirty="0"/>
              <a:t>يتّخذ مدير المؤسسة التّربوية ما يلزم من إجراءات في خصوص إعداد ملف استرجاع المصاريف حسب التّراتيب الواردة بالنظام الداخلي </a:t>
            </a:r>
            <a:r>
              <a:rPr lang="ar-TN" sz="2200" dirty="0" smtClean="0"/>
              <a:t>للجمعية.</a:t>
            </a:r>
            <a:endParaRPr lang="fr-FR" sz="2200" dirty="0"/>
          </a:p>
          <a:p>
            <a:pPr algn="r" rtl="1"/>
            <a:endParaRPr lang="ar-TN" sz="2400" dirty="0" smtClean="0"/>
          </a:p>
        </p:txBody>
      </p:sp>
    </p:spTree>
    <p:extLst>
      <p:ext uri="{BB962C8B-B14F-4D97-AF65-F5344CB8AC3E}">
        <p14:creationId xmlns:p14="http://schemas.microsoft.com/office/powerpoint/2010/main" val="277543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857232"/>
            <a:ext cx="7083574" cy="4955203"/>
          </a:xfrm>
          <a:prstGeom prst="rect">
            <a:avLst/>
          </a:prstGeom>
          <a:noFill/>
        </p:spPr>
        <p:txBody>
          <a:bodyPr wrap="square" rtlCol="0">
            <a:spAutoFit/>
          </a:bodyPr>
          <a:lstStyle/>
          <a:p>
            <a:pPr algn="ctr" rtl="1"/>
            <a:r>
              <a:rPr lang="ar-TN" sz="3600" b="1" dirty="0" smtClean="0">
                <a:latin typeface="ae_AlBattar" pitchFamily="18" charset="-78"/>
                <a:cs typeface="ae_AlBattar" pitchFamily="18" charset="-78"/>
              </a:rPr>
              <a:t> </a:t>
            </a:r>
          </a:p>
          <a:p>
            <a:pPr algn="just" rtl="1"/>
            <a:r>
              <a:rPr lang="ar-TN" sz="3200" dirty="0" smtClean="0"/>
              <a:t>- تتولّى </a:t>
            </a:r>
            <a:r>
              <a:rPr lang="ar-TN" sz="3200" dirty="0"/>
              <a:t>جمعيّة التّعاون على الحوادث المدرسيّة والجامعية تقديم منحة العجز الحاصل للتلميذ </a:t>
            </a:r>
            <a:r>
              <a:rPr lang="ar-TN" sz="3200" dirty="0" smtClean="0"/>
              <a:t>من </a:t>
            </a:r>
            <a:r>
              <a:rPr lang="ar-TN" sz="3200" dirty="0"/>
              <a:t>جـرّاء حادث مدرسي حسب النّسبة المئوية المحدّدة لهذا العجز،  بعد إجراء فحص طبّي من طرف طبيب خبير تعيّنه الجمعية.</a:t>
            </a:r>
            <a:endParaRPr lang="fr-FR" sz="3200" dirty="0"/>
          </a:p>
          <a:p>
            <a:pPr algn="just" rtl="1"/>
            <a:r>
              <a:rPr lang="ar-TN" sz="3200" dirty="0"/>
              <a:t> </a:t>
            </a:r>
            <a:endParaRPr lang="fr-FR" sz="3200" dirty="0"/>
          </a:p>
          <a:p>
            <a:pPr algn="just" rtl="1"/>
            <a:r>
              <a:rPr lang="ar-TN" sz="3200" dirty="0" smtClean="0"/>
              <a:t>- تمنح </a:t>
            </a:r>
            <a:r>
              <a:rPr lang="ar-TN" sz="3200" dirty="0"/>
              <a:t>الجمعية مساعدة مالية لولي التّلميذ </a:t>
            </a:r>
            <a:r>
              <a:rPr lang="ar-TN" sz="3200" dirty="0" smtClean="0"/>
              <a:t>المتوفى </a:t>
            </a:r>
            <a:r>
              <a:rPr lang="ar-TN" sz="3200" dirty="0"/>
              <a:t>إثر حادث مدرسي.</a:t>
            </a:r>
            <a:endParaRPr lang="fr-FR" sz="3200" dirty="0"/>
          </a:p>
          <a:p>
            <a:pPr algn="r" rtl="1"/>
            <a:endParaRPr lang="ar-TN" sz="2400" dirty="0" smtClean="0"/>
          </a:p>
        </p:txBody>
      </p:sp>
    </p:spTree>
    <p:extLst>
      <p:ext uri="{BB962C8B-B14F-4D97-AF65-F5344CB8AC3E}">
        <p14:creationId xmlns:p14="http://schemas.microsoft.com/office/powerpoint/2010/main" val="346753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476672"/>
            <a:ext cx="7992888" cy="6771084"/>
          </a:xfrm>
          <a:prstGeom prst="rect">
            <a:avLst/>
          </a:prstGeom>
          <a:noFill/>
        </p:spPr>
        <p:txBody>
          <a:bodyPr wrap="square" rtlCol="0">
            <a:spAutoFit/>
          </a:bodyPr>
          <a:lstStyle/>
          <a:p>
            <a:pPr algn="ctr" rtl="1"/>
            <a:r>
              <a:rPr lang="ar-TN" sz="4000" b="1" dirty="0" smtClean="0">
                <a:latin typeface="ae_AlBattar" pitchFamily="18" charset="-78"/>
                <a:cs typeface="ae_AlBattar" pitchFamily="18" charset="-78"/>
              </a:rPr>
              <a:t>المطاعم المدرسية</a:t>
            </a:r>
            <a:endParaRPr lang="ar-TN" sz="4000" b="1" dirty="0">
              <a:latin typeface="ae_AlBattar" pitchFamily="18" charset="-78"/>
              <a:cs typeface="ae_AlBattar" pitchFamily="18" charset="-78"/>
            </a:endParaRPr>
          </a:p>
          <a:p>
            <a:pPr algn="ctr" rtl="1"/>
            <a:r>
              <a:rPr lang="ar-TN" b="1" dirty="0" smtClean="0">
                <a:latin typeface="ae_AlBattar" pitchFamily="18" charset="-78"/>
                <a:cs typeface="ae_AlBattar" pitchFamily="18" charset="-78"/>
              </a:rPr>
              <a:t> </a:t>
            </a:r>
          </a:p>
          <a:p>
            <a:pPr marL="571500" indent="-571500" algn="just" rtl="1">
              <a:buFontTx/>
              <a:buChar char="-"/>
            </a:pPr>
            <a:r>
              <a:rPr lang="ar-TN" sz="2800" dirty="0" smtClean="0"/>
              <a:t>يتم مسك بطاقة المطعم المدرسي التي تحتوي على عديد المعطيات ( تاريخ فتح المطعم – عدد المنتفعين – البناءات المعدة للمطعم – التجهيزات المتوفرة – نوع الأكلة أيام الأكل – توقيتها ....</a:t>
            </a:r>
            <a:r>
              <a:rPr lang="ar-TN" sz="2800" dirty="0"/>
              <a:t>)</a:t>
            </a:r>
            <a:r>
              <a:rPr lang="ar-TN" sz="3200" dirty="0" smtClean="0"/>
              <a:t>،</a:t>
            </a:r>
            <a:endParaRPr lang="ar-TN" sz="3200" dirty="0" smtClean="0"/>
          </a:p>
          <a:p>
            <a:pPr marL="571500" indent="-571500" algn="just" rtl="1">
              <a:buFontTx/>
              <a:buChar char="-"/>
            </a:pPr>
            <a:r>
              <a:rPr lang="ar-TN" sz="2800" dirty="0" smtClean="0"/>
              <a:t>يقع تنزيل منحة الدولة الخاصة بالمطعم المدرسي على مرحلتين،</a:t>
            </a:r>
          </a:p>
          <a:p>
            <a:pPr marL="571500" indent="-571500" algn="just" rtl="1">
              <a:buFontTx/>
              <a:buChar char="-"/>
            </a:pPr>
            <a:r>
              <a:rPr lang="ar-TN" sz="2800" dirty="0" smtClean="0"/>
              <a:t>قبل تنزيل القسط الثاني من المنحة، يطالب المدير بتقديم كشف حول المقابيض والمصاريف ومبلغ الفواضل.</a:t>
            </a:r>
            <a:endParaRPr lang="ar-TN" sz="2800" dirty="0" smtClean="0"/>
          </a:p>
          <a:p>
            <a:pPr marL="571500" indent="-571500" algn="just" rtl="1">
              <a:buFontTx/>
              <a:buChar char="-"/>
            </a:pPr>
            <a:r>
              <a:rPr lang="ar-TN" sz="2800" dirty="0" smtClean="0"/>
              <a:t>يتم تسجيل المداخيل والمصاريف الخاصة بالمطعم المدرسي بدفتر العمليات اليومية بنفس الطريقة المذكورة سابقا، </a:t>
            </a:r>
          </a:p>
          <a:p>
            <a:pPr marL="571500" indent="-571500" algn="just" rtl="1">
              <a:buFontTx/>
              <a:buChar char="-"/>
            </a:pPr>
            <a:r>
              <a:rPr lang="ar-TN" sz="2800" dirty="0" smtClean="0"/>
              <a:t>يتم مسك كراس خاص بالمطعم المدرسي لتسجيل جميع العمليات اليومية الخاصة به،</a:t>
            </a:r>
          </a:p>
          <a:p>
            <a:pPr marL="571500" indent="-571500" algn="just" rtl="1">
              <a:buFontTx/>
              <a:buChar char="-"/>
            </a:pPr>
            <a:endParaRPr lang="ar-TN" sz="2800" dirty="0" smtClean="0"/>
          </a:p>
          <a:p>
            <a:pPr algn="just" rtl="1"/>
            <a:endParaRPr lang="ar-TN" sz="3600" dirty="0" smtClean="0"/>
          </a:p>
        </p:txBody>
      </p:sp>
    </p:spTree>
    <p:extLst>
      <p:ext uri="{BB962C8B-B14F-4D97-AF65-F5344CB8AC3E}">
        <p14:creationId xmlns:p14="http://schemas.microsoft.com/office/powerpoint/2010/main" val="33755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844824"/>
            <a:ext cx="7416824" cy="1323439"/>
          </a:xfrm>
          <a:prstGeom prst="rect">
            <a:avLst/>
          </a:prstGeom>
          <a:noFill/>
        </p:spPr>
        <p:txBody>
          <a:bodyPr wrap="square" rtlCol="0">
            <a:spAutoFit/>
          </a:bodyPr>
          <a:lstStyle/>
          <a:p>
            <a:pPr algn="ctr" rtl="1"/>
            <a:r>
              <a:rPr lang="ar-TN" sz="8000" b="1" dirty="0" smtClean="0">
                <a:latin typeface="ae_AlBattar" pitchFamily="18" charset="-78"/>
                <a:cs typeface="ae_AlBattar" pitchFamily="18" charset="-78"/>
              </a:rPr>
              <a:t>تقديــــــــم</a:t>
            </a:r>
            <a:endParaRPr lang="fr-FR" sz="8000" b="1" dirty="0">
              <a:latin typeface="ae_AlBattar" pitchFamily="18" charset="-78"/>
              <a:cs typeface="ae_AlBattar"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85918" y="857232"/>
            <a:ext cx="6696744" cy="4832092"/>
          </a:xfrm>
          <a:prstGeom prst="rect">
            <a:avLst/>
          </a:prstGeom>
          <a:noFill/>
        </p:spPr>
        <p:txBody>
          <a:bodyPr wrap="square" rtlCol="0">
            <a:spAutoFit/>
          </a:bodyPr>
          <a:lstStyle/>
          <a:p>
            <a:pPr algn="just" rtl="1"/>
            <a:r>
              <a:rPr lang="ar-TN" sz="2800" b="1" dirty="0" smtClean="0">
                <a:latin typeface="ae_AlBattar" pitchFamily="18" charset="-78"/>
                <a:cs typeface="ae_AlBattar" pitchFamily="18" charset="-78"/>
              </a:rPr>
              <a:t> </a:t>
            </a:r>
          </a:p>
          <a:p>
            <a:pPr marL="514350" indent="-514350" algn="just" rtl="1"/>
            <a:r>
              <a:rPr lang="ar-TN" sz="2400" dirty="0" smtClean="0"/>
              <a:t>- </a:t>
            </a:r>
            <a:r>
              <a:rPr lang="ar-TN" sz="2800" dirty="0" smtClean="0"/>
              <a:t>المدارس الابتدائية هي هيكل راجع بالنظر إلى </a:t>
            </a:r>
            <a:r>
              <a:rPr lang="ar-TN" sz="2800" dirty="0" err="1" smtClean="0"/>
              <a:t>المندوبيات</a:t>
            </a:r>
            <a:r>
              <a:rPr lang="ar-TN" sz="2800" dirty="0" smtClean="0"/>
              <a:t> الجهوية للتربية التي تخض بدورها إلى إشراف وزارة التربية،  </a:t>
            </a:r>
          </a:p>
          <a:p>
            <a:pPr marL="514350" indent="-514350" algn="just" rtl="1"/>
            <a:r>
              <a:rPr lang="ar-TN" sz="2800" dirty="0" smtClean="0"/>
              <a:t>- المدارس </a:t>
            </a:r>
            <a:r>
              <a:rPr lang="ar-TN" sz="2800" dirty="0" err="1" smtClean="0"/>
              <a:t>الإبتدائية</a:t>
            </a:r>
            <a:r>
              <a:rPr lang="ar-TN" sz="2800" dirty="0" smtClean="0"/>
              <a:t> لا تعتبر مؤسسات عمومية وبالتالي لا تتمتع بالاستقلال الاداري والمالي والشخصية القانونية،</a:t>
            </a:r>
          </a:p>
          <a:p>
            <a:pPr marL="514350" indent="-514350" algn="just" rtl="1"/>
            <a:r>
              <a:rPr lang="ar-TN" sz="2800" dirty="0" smtClean="0"/>
              <a:t>- باعتبارها لا تعتبر مؤسسة عمومية، لا تتمتع المدرسة الابتدائية بميزانية،</a:t>
            </a:r>
          </a:p>
          <a:p>
            <a:pPr marL="514350" indent="-514350" algn="just" rtl="1"/>
            <a:r>
              <a:rPr lang="ar-TN" sz="2800" dirty="0" smtClean="0"/>
              <a:t>- كيف يتم التصرف المالي بالمدارس الابتدائية في هذه الوضعيّة؟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14414" y="857232"/>
            <a:ext cx="6696744" cy="3970318"/>
          </a:xfrm>
          <a:prstGeom prst="rect">
            <a:avLst/>
          </a:prstGeom>
          <a:noFill/>
        </p:spPr>
        <p:txBody>
          <a:bodyPr wrap="square" rtlCol="0">
            <a:spAutoFit/>
          </a:bodyPr>
          <a:lstStyle/>
          <a:p>
            <a:pPr algn="ctr" rtl="1"/>
            <a:r>
              <a:rPr lang="ar-TN" sz="2800" b="1" dirty="0">
                <a:latin typeface="ae_AlBattar" pitchFamily="18" charset="-78"/>
                <a:cs typeface="ae_AlBattar" pitchFamily="18" charset="-78"/>
              </a:rPr>
              <a:t>الهيكل المشرف على التصرف المالي بالمدارس </a:t>
            </a:r>
            <a:r>
              <a:rPr lang="ar-TN" sz="2800" b="1" dirty="0" smtClean="0">
                <a:latin typeface="ae_AlBattar" pitchFamily="18" charset="-78"/>
                <a:cs typeface="ae_AlBattar" pitchFamily="18" charset="-78"/>
              </a:rPr>
              <a:t>الابتدائية</a:t>
            </a:r>
          </a:p>
          <a:p>
            <a:pPr algn="ctr" rtl="1"/>
            <a:endParaRPr lang="ar-TN" sz="2800" b="1" dirty="0" smtClean="0">
              <a:latin typeface="ae_AlBattar" pitchFamily="18" charset="-78"/>
              <a:cs typeface="ae_AlBattar" pitchFamily="18" charset="-78"/>
            </a:endParaRPr>
          </a:p>
          <a:p>
            <a:pPr algn="ctr" rtl="1"/>
            <a:endParaRPr lang="ar-TN" sz="2800" b="1" dirty="0">
              <a:latin typeface="ae_AlBattar" pitchFamily="18" charset="-78"/>
              <a:cs typeface="ae_AlBattar" pitchFamily="18" charset="-78"/>
            </a:endParaRPr>
          </a:p>
          <a:p>
            <a:pPr algn="just" rtl="1"/>
            <a:r>
              <a:rPr lang="ar-TN" sz="2800" dirty="0" smtClean="0">
                <a:latin typeface="+mj-lt"/>
                <a:cs typeface="+mj-cs"/>
              </a:rPr>
              <a:t> </a:t>
            </a:r>
            <a:r>
              <a:rPr lang="ar-TN" sz="2800" dirty="0"/>
              <a:t>لتجاوز الوضعية المذكورة سابقا، وبالنظر لعدم وجود إمكانية لتمتيع كل مدرسة ابتدائية بمدارس </a:t>
            </a:r>
            <a:r>
              <a:rPr lang="ar-TN" sz="2800" dirty="0" smtClean="0"/>
              <a:t>ابتدائية </a:t>
            </a:r>
            <a:r>
              <a:rPr lang="ar-TN" sz="2800" dirty="0"/>
              <a:t>بميزانية مستقلة ملحقة ترتيبيا بميزانية وزارة </a:t>
            </a:r>
            <a:r>
              <a:rPr lang="ar-TN" sz="2800" dirty="0" smtClean="0"/>
              <a:t>التربية، تمّ الالتجاء إلى إحداث جمعية توكل لها مهمة التصرف المالي تسمّى «جمعية العمل التنموي»</a:t>
            </a:r>
            <a:endParaRPr lang="ar-T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14414" y="857232"/>
            <a:ext cx="6696744" cy="5386090"/>
          </a:xfrm>
          <a:prstGeom prst="rect">
            <a:avLst/>
          </a:prstGeom>
          <a:noFill/>
        </p:spPr>
        <p:txBody>
          <a:bodyPr wrap="square" rtlCol="0">
            <a:spAutoFit/>
          </a:bodyPr>
          <a:lstStyle/>
          <a:p>
            <a:pPr algn="ctr" rtl="1"/>
            <a:r>
              <a:rPr lang="ar-TN" sz="3200" b="1" dirty="0">
                <a:latin typeface="ae_AlBattar" pitchFamily="18" charset="-78"/>
                <a:cs typeface="ae_AlBattar" pitchFamily="18" charset="-78"/>
              </a:rPr>
              <a:t>الهدف من إحداث جمعيات العمل التنموي</a:t>
            </a:r>
          </a:p>
          <a:p>
            <a:pPr algn="just" rtl="1"/>
            <a:r>
              <a:rPr lang="ar-TN" sz="3200" b="1" dirty="0" smtClean="0">
                <a:latin typeface="ae_AlBattar" pitchFamily="18" charset="-78"/>
                <a:cs typeface="ae_AlBattar" pitchFamily="18" charset="-78"/>
              </a:rPr>
              <a:t> </a:t>
            </a:r>
          </a:p>
          <a:p>
            <a:pPr algn="just" rtl="1"/>
            <a:r>
              <a:rPr lang="ar-TN" sz="2800" dirty="0" smtClean="0"/>
              <a:t>تمّ ترسيخ فكرة إحداث جمعيات العمل التنموي بكل مدرسة </a:t>
            </a:r>
            <a:r>
              <a:rPr lang="ar-TN" sz="2800" dirty="0" err="1" smtClean="0"/>
              <a:t>إبتدائية</a:t>
            </a:r>
            <a:r>
              <a:rPr lang="ar-TN" sz="2800" dirty="0" smtClean="0"/>
              <a:t> بها مدير و ثلاثة معلمين فأكثر بالمنشور عدد </a:t>
            </a:r>
            <a:r>
              <a:rPr lang="fr-FR" sz="2800" dirty="0" smtClean="0"/>
              <a:t>100</a:t>
            </a:r>
            <a:r>
              <a:rPr lang="ar-TN" sz="2800" dirty="0" smtClean="0"/>
              <a:t> المؤرخ في </a:t>
            </a:r>
            <a:r>
              <a:rPr lang="fr-FR" sz="2800" dirty="0" smtClean="0"/>
              <a:t>2</a:t>
            </a:r>
            <a:r>
              <a:rPr lang="ar-TN" sz="2800" dirty="0" smtClean="0"/>
              <a:t> سبتمبر </a:t>
            </a:r>
            <a:r>
              <a:rPr lang="fr-FR" sz="2800" dirty="0" smtClean="0"/>
              <a:t>1988</a:t>
            </a:r>
            <a:r>
              <a:rPr lang="ar-TN" sz="2800" dirty="0" smtClean="0"/>
              <a:t>، وذلك بهدف:</a:t>
            </a:r>
            <a:endParaRPr lang="ar-TN" sz="2800" dirty="0"/>
          </a:p>
          <a:p>
            <a:pPr marL="514350" indent="-514350" algn="just" rtl="1">
              <a:buFont typeface="+mj-lt"/>
              <a:buAutoNum type="arabicPeriod"/>
            </a:pPr>
            <a:r>
              <a:rPr lang="ar-TN" sz="2800" dirty="0" smtClean="0"/>
              <a:t>تنظيم التصرف المالي داخل المدرسة،</a:t>
            </a:r>
          </a:p>
          <a:p>
            <a:pPr marL="514350" indent="-514350" algn="just" rtl="1">
              <a:buFont typeface="+mj-lt"/>
              <a:buAutoNum type="arabicPeriod"/>
            </a:pPr>
            <a:r>
              <a:rPr lang="ar-TN" sz="2800" dirty="0" smtClean="0"/>
              <a:t>تطوير العمل التربوي بالمدرسة وربطه بمتطلبات التنمية الاجتماعية والثقافية والاقتصادية،</a:t>
            </a:r>
          </a:p>
          <a:p>
            <a:pPr marL="514350" indent="-514350" algn="just" rtl="1">
              <a:buFont typeface="+mj-lt"/>
              <a:buAutoNum type="arabicPeriod"/>
            </a:pPr>
            <a:r>
              <a:rPr lang="ar-TN" sz="2800" dirty="0" smtClean="0"/>
              <a:t>ربط صلة التعاون بين المدرسة والمحيط الاجتماعي والثقافي والاقتصادي،</a:t>
            </a:r>
          </a:p>
          <a:p>
            <a:pPr marL="514350" indent="-514350" algn="just" rtl="1">
              <a:buFont typeface="+mj-lt"/>
              <a:buAutoNum type="arabicPeriod"/>
            </a:pPr>
            <a:r>
              <a:rPr lang="ar-TN" sz="2800" dirty="0" smtClean="0"/>
              <a:t>إشراك المحيط في اتخاذ الاجراءات الضامنة لحسن سير العمل المدرسي،</a:t>
            </a:r>
          </a:p>
        </p:txBody>
      </p:sp>
    </p:spTree>
    <p:extLst>
      <p:ext uri="{BB962C8B-B14F-4D97-AF65-F5344CB8AC3E}">
        <p14:creationId xmlns:p14="http://schemas.microsoft.com/office/powerpoint/2010/main" val="160997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additive="base">
                                        <p:cTn id="3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8446" y="620688"/>
            <a:ext cx="7344816" cy="5386090"/>
          </a:xfrm>
          <a:prstGeom prst="rect">
            <a:avLst/>
          </a:prstGeom>
          <a:noFill/>
        </p:spPr>
        <p:txBody>
          <a:bodyPr wrap="square" rtlCol="0">
            <a:spAutoFit/>
          </a:bodyPr>
          <a:lstStyle/>
          <a:p>
            <a:pPr algn="ctr" rtl="1"/>
            <a:r>
              <a:rPr lang="ar-TN" sz="2800" b="1" dirty="0">
                <a:latin typeface="ae_AlBattar" pitchFamily="18" charset="-78"/>
                <a:cs typeface="ae_AlBattar" pitchFamily="18" charset="-78"/>
              </a:rPr>
              <a:t>طريقة وشروط إحداث الجمعية</a:t>
            </a:r>
          </a:p>
          <a:p>
            <a:pPr algn="just" rtl="1"/>
            <a:r>
              <a:rPr lang="ar-TN" sz="2800" b="1" dirty="0" smtClean="0">
                <a:latin typeface="ae_AlBattar" pitchFamily="18" charset="-78"/>
                <a:cs typeface="ae_AlBattar" pitchFamily="18" charset="-78"/>
              </a:rPr>
              <a:t> </a:t>
            </a:r>
          </a:p>
          <a:p>
            <a:pPr algn="just" rtl="1"/>
            <a:r>
              <a:rPr lang="ar-TN" sz="2400" dirty="0" smtClean="0"/>
              <a:t>يتولى مدير المؤسسة، رئيس الجمعية، بتقديم مكتوب </a:t>
            </a:r>
            <a:r>
              <a:rPr lang="ar-TN" sz="2400" dirty="0"/>
              <a:t>مضمون الوصول مع الإعلام بالبلوغ </a:t>
            </a:r>
            <a:r>
              <a:rPr lang="ar-TN" sz="2400" dirty="0" smtClean="0"/>
              <a:t>إلى كتابة الدولة للحكومة برئاسة </a:t>
            </a:r>
            <a:r>
              <a:rPr lang="ar-TN" sz="2400" dirty="0"/>
              <a:t>الحكومة يتضمّن </a:t>
            </a:r>
            <a:r>
              <a:rPr lang="ar-TN" sz="2400" dirty="0" smtClean="0"/>
              <a:t>:</a:t>
            </a:r>
          </a:p>
          <a:p>
            <a:pPr marL="514350" indent="-514350" algn="just" rtl="1">
              <a:buFont typeface="+mj-lt"/>
              <a:buAutoNum type="arabicPeriod"/>
            </a:pPr>
            <a:r>
              <a:rPr lang="ar-TN" sz="2400" dirty="0"/>
              <a:t>تصريحا ينصّ على اسم الجمعية وموضوعها وأهدافها ومقرّها ومقرات فروعها إن </a:t>
            </a:r>
            <a:r>
              <a:rPr lang="ar-TN" sz="2400" dirty="0" smtClean="0"/>
              <a:t>وجدت،</a:t>
            </a:r>
          </a:p>
          <a:p>
            <a:pPr marL="514350" indent="-514350" algn="just" rtl="1">
              <a:buFont typeface="+mj-lt"/>
              <a:buAutoNum type="arabicPeriod"/>
            </a:pPr>
            <a:r>
              <a:rPr lang="ar-TN" sz="2400" dirty="0"/>
              <a:t>نسخة من بطاقة التعريف الوطنية للأشخاص الطبيعيين التونسيين المؤسسين للجمعية أو من بطاقة تعريف الولي عند </a:t>
            </a:r>
            <a:r>
              <a:rPr lang="ar-TN" sz="2400" dirty="0" smtClean="0"/>
              <a:t>الاقتضاء،</a:t>
            </a:r>
          </a:p>
          <a:p>
            <a:pPr marL="514350" indent="-514350" algn="just" rtl="1">
              <a:buFont typeface="+mj-lt"/>
              <a:buAutoNum type="arabicPeriod"/>
            </a:pPr>
            <a:r>
              <a:rPr lang="ar-TN" sz="2400" dirty="0"/>
              <a:t>نظيرين من النظام الأساسي ممضيين من طرف المؤسّسين أو من يمثلهم ويجب أن </a:t>
            </a:r>
            <a:r>
              <a:rPr lang="ar-TN" sz="2400" dirty="0" smtClean="0"/>
              <a:t>(يتضمن: الاسم </a:t>
            </a:r>
            <a:r>
              <a:rPr lang="ar-TN" sz="2400" dirty="0"/>
              <a:t>الرسمي للجمعية باللغة العربية وبلغة أجنبية عند </a:t>
            </a:r>
            <a:r>
              <a:rPr lang="ar-TN" sz="2400" dirty="0" smtClean="0"/>
              <a:t>الاقتضاء-عنوان </a:t>
            </a:r>
            <a:r>
              <a:rPr lang="ar-TN" sz="2400" dirty="0"/>
              <a:t>المقر الرئيسي </a:t>
            </a:r>
            <a:r>
              <a:rPr lang="ar-TN" sz="2400" dirty="0" smtClean="0"/>
              <a:t>للجمعية- بيان </a:t>
            </a:r>
            <a:r>
              <a:rPr lang="ar-TN" sz="2400" dirty="0"/>
              <a:t>لأهداف الجمعية ووسائل </a:t>
            </a:r>
            <a:r>
              <a:rPr lang="ar-TN" sz="2400" dirty="0" smtClean="0"/>
              <a:t>تحقيقها - شروط </a:t>
            </a:r>
            <a:r>
              <a:rPr lang="ar-TN" sz="2400" dirty="0"/>
              <a:t>العضوية وحالات انتهائها وحقوق العضو وواجباته</a:t>
            </a:r>
            <a:r>
              <a:rPr lang="ar-TN" sz="2400" dirty="0" smtClean="0"/>
              <a:t>...)</a:t>
            </a:r>
          </a:p>
          <a:p>
            <a:pPr algn="just" rtl="1"/>
            <a:endParaRPr lang="ar-TN" sz="2400" dirty="0" smtClean="0"/>
          </a:p>
        </p:txBody>
      </p:sp>
    </p:spTree>
    <p:extLst>
      <p:ext uri="{BB962C8B-B14F-4D97-AF65-F5344CB8AC3E}">
        <p14:creationId xmlns:p14="http://schemas.microsoft.com/office/powerpoint/2010/main" val="157332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9391" y="1268760"/>
            <a:ext cx="7344816" cy="3970318"/>
          </a:xfrm>
          <a:prstGeom prst="rect">
            <a:avLst/>
          </a:prstGeom>
          <a:noFill/>
        </p:spPr>
        <p:txBody>
          <a:bodyPr wrap="square" rtlCol="0">
            <a:spAutoFit/>
          </a:bodyPr>
          <a:lstStyle/>
          <a:p>
            <a:pPr algn="just" rtl="1"/>
            <a:r>
              <a:rPr lang="ar-TN" sz="2800" dirty="0" smtClean="0"/>
              <a:t>عند </a:t>
            </a:r>
            <a:r>
              <a:rPr lang="ar-TN" sz="2800" dirty="0"/>
              <a:t>تسلم بطاقة الإعلام بالبلوغ يتولّى من يمثل الجمعية، في أجل لا يتجاوز سبعة (7) أيام، إيداع إعلان بالمطبعة الرسمية للجمهورية التونسية ينصّ على اسم الجمعية وموضوعها وهدفها ومقرّها مرفقا بنظير من </a:t>
            </a:r>
            <a:r>
              <a:rPr lang="ar-TN" sz="2800" dirty="0" smtClean="0"/>
              <a:t>الاعلام بالبلوغ. </a:t>
            </a:r>
          </a:p>
          <a:p>
            <a:pPr algn="just" rtl="1"/>
            <a:r>
              <a:rPr lang="ar-TN" sz="2800" dirty="0" smtClean="0"/>
              <a:t>وتنشر </a:t>
            </a:r>
            <a:r>
              <a:rPr lang="ar-TN" sz="2800" dirty="0"/>
              <a:t>المطبعة الرسمية للجمهورية التونسية الإعلان وجوبا في الرائد الرسمي في أجل خمسة عشر (15) يوما انطلاقا من يوم إيداعه</a:t>
            </a:r>
            <a:r>
              <a:rPr lang="ar-TN" sz="2800" dirty="0" smtClean="0"/>
              <a:t>،</a:t>
            </a:r>
          </a:p>
          <a:p>
            <a:pPr algn="just" rtl="1"/>
            <a:r>
              <a:rPr lang="ar-TN" sz="2800" dirty="0" smtClean="0"/>
              <a:t>ويعتبر </a:t>
            </a:r>
            <a:r>
              <a:rPr lang="ar-TN" sz="2800" dirty="0"/>
              <a:t>عدم رجوع بطاقة الإعلام بالبلوغ في أجل ثلاثين (30) يوما من إرسال المكتوب المشار إليه أعلاه بلوغا.</a:t>
            </a:r>
            <a:endParaRPr lang="ar-T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3605663F-F707-48A1-B8A7-AFC714099876}" type="slidenum">
              <a:rPr lang="fr-FR" altLang="fr-FR"/>
              <a:pPr/>
              <a:t>9</a:t>
            </a:fld>
            <a:endParaRPr lang="fr-FR" altLang="fr-FR"/>
          </a:p>
        </p:txBody>
      </p:sp>
      <p:sp>
        <p:nvSpPr>
          <p:cNvPr id="209922" name="Rectangle 2"/>
          <p:cNvSpPr>
            <a:spLocks noGrp="1" noChangeArrowheads="1"/>
          </p:cNvSpPr>
          <p:nvPr>
            <p:ph type="title"/>
          </p:nvPr>
        </p:nvSpPr>
        <p:spPr>
          <a:xfrm>
            <a:off x="467544" y="476672"/>
            <a:ext cx="8229600" cy="924712"/>
          </a:xfrm>
        </p:spPr>
        <p:txBody>
          <a:bodyPr>
            <a:normAutofit fontScale="90000"/>
          </a:bodyPr>
          <a:lstStyle/>
          <a:p>
            <a:pPr algn="ctr"/>
            <a:r>
              <a:rPr lang="ar-TN" sz="3600" b="1" u="sng" dirty="0">
                <a:solidFill>
                  <a:schemeClr val="tx1"/>
                </a:solidFill>
                <a:latin typeface="ae_AlBattar" panose="02060603050605020204" pitchFamily="18" charset="-78"/>
                <a:cs typeface="ae_AlBattar" panose="02060603050605020204" pitchFamily="18" charset="-78"/>
              </a:rPr>
              <a:t>تركيبة الجمعية</a:t>
            </a:r>
            <a:r>
              <a:rPr lang="ar-TN" sz="3600" dirty="0"/>
              <a:t/>
            </a:r>
            <a:br>
              <a:rPr lang="ar-TN" sz="3600" dirty="0"/>
            </a:br>
            <a:endParaRPr lang="fr-FR" altLang="fr-FR" sz="3600" b="1" u="sng" dirty="0">
              <a:solidFill>
                <a:schemeClr val="tx1"/>
              </a:solidFill>
              <a:latin typeface="ae_AlBattar" panose="02060603050605020204" pitchFamily="18" charset="-78"/>
              <a:cs typeface="ae_AlBattar" panose="02060603050605020204" pitchFamily="18" charset="-78"/>
            </a:endParaRPr>
          </a:p>
        </p:txBody>
      </p:sp>
      <p:sp>
        <p:nvSpPr>
          <p:cNvPr id="209923" name="Rectangle 3"/>
          <p:cNvSpPr>
            <a:spLocks noGrp="1" noChangeArrowheads="1"/>
          </p:cNvSpPr>
          <p:nvPr>
            <p:ph type="body" idx="1"/>
          </p:nvPr>
        </p:nvSpPr>
        <p:spPr>
          <a:xfrm>
            <a:off x="323528" y="1556792"/>
            <a:ext cx="8382000" cy="4495800"/>
          </a:xfrm>
        </p:spPr>
        <p:txBody>
          <a:bodyPr>
            <a:normAutofit fontScale="25000" lnSpcReduction="20000"/>
          </a:bodyPr>
          <a:lstStyle/>
          <a:p>
            <a:pPr algn="just" rtl="1">
              <a:lnSpc>
                <a:spcPct val="150000"/>
              </a:lnSpc>
              <a:buFont typeface="Wingdings" pitchFamily="2" charset="2"/>
              <a:buNone/>
            </a:pPr>
            <a:r>
              <a:rPr lang="ar-TN" altLang="fr-FR" sz="5600" dirty="0" smtClean="0"/>
              <a:t> </a:t>
            </a:r>
            <a:r>
              <a:rPr lang="ar-TN" altLang="fr-FR" sz="9600" dirty="0" smtClean="0"/>
              <a:t>تتركّب جمعية العمل التنموي من هيئة مديرة من </a:t>
            </a:r>
            <a:r>
              <a:rPr lang="fr-FR" altLang="fr-FR" sz="9600" dirty="0" smtClean="0"/>
              <a:t>6</a:t>
            </a:r>
            <a:r>
              <a:rPr lang="ar-TN" altLang="fr-FR" sz="9600" dirty="0" smtClean="0"/>
              <a:t> إلى </a:t>
            </a:r>
            <a:r>
              <a:rPr lang="fr-FR" altLang="fr-FR" sz="9600" dirty="0" smtClean="0"/>
              <a:t>10</a:t>
            </a:r>
            <a:r>
              <a:rPr lang="ar-TN" altLang="fr-FR" sz="9600" dirty="0" smtClean="0"/>
              <a:t> أعضاء:</a:t>
            </a:r>
            <a:endParaRPr lang="ar-SA" altLang="fr-FR" sz="9600" dirty="0"/>
          </a:p>
          <a:p>
            <a:pPr algn="just" rtl="1">
              <a:lnSpc>
                <a:spcPct val="150000"/>
              </a:lnSpc>
              <a:buFontTx/>
              <a:buChar char="-"/>
            </a:pPr>
            <a:r>
              <a:rPr lang="ar-TN" altLang="fr-FR" sz="9600" dirty="0" smtClean="0"/>
              <a:t>مدير المدرسة: رئيس الجمعية،</a:t>
            </a:r>
          </a:p>
          <a:p>
            <a:pPr algn="just" rtl="1">
              <a:lnSpc>
                <a:spcPct val="150000"/>
              </a:lnSpc>
              <a:buFontTx/>
              <a:buChar char="-"/>
            </a:pPr>
            <a:r>
              <a:rPr lang="ar-TN" altLang="fr-FR" sz="9600" dirty="0" smtClean="0"/>
              <a:t>نائب رئيس: من غير أسرة التعليم،</a:t>
            </a:r>
          </a:p>
          <a:p>
            <a:pPr algn="just" rtl="1">
              <a:lnSpc>
                <a:spcPct val="150000"/>
              </a:lnSpc>
              <a:buFontTx/>
              <a:buChar char="-"/>
            </a:pPr>
            <a:r>
              <a:rPr lang="ar-TN" altLang="fr-FR" sz="9600" dirty="0" smtClean="0"/>
              <a:t>كاتب عام: </a:t>
            </a:r>
            <a:r>
              <a:rPr lang="ar-TN" altLang="fr-FR" sz="9600" dirty="0"/>
              <a:t>من غير أسرة التعليم</a:t>
            </a:r>
            <a:r>
              <a:rPr lang="ar-TN" altLang="fr-FR" sz="9600" dirty="0" smtClean="0"/>
              <a:t>،</a:t>
            </a:r>
          </a:p>
          <a:p>
            <a:pPr algn="just" rtl="1">
              <a:lnSpc>
                <a:spcPct val="150000"/>
              </a:lnSpc>
              <a:buFontTx/>
              <a:buChar char="-"/>
            </a:pPr>
            <a:r>
              <a:rPr lang="ar-TN" altLang="fr-FR" sz="9600" dirty="0"/>
              <a:t>كاتب </a:t>
            </a:r>
            <a:r>
              <a:rPr lang="ar-TN" altLang="fr-FR" sz="9600" dirty="0" smtClean="0"/>
              <a:t>عام مساعد، معلّم،</a:t>
            </a:r>
          </a:p>
          <a:p>
            <a:pPr algn="just" rtl="1">
              <a:lnSpc>
                <a:spcPct val="150000"/>
              </a:lnSpc>
              <a:buFontTx/>
              <a:buChar char="-"/>
            </a:pPr>
            <a:r>
              <a:rPr lang="ar-TN" altLang="fr-FR" sz="9600" dirty="0" smtClean="0"/>
              <a:t>أمين مال: معلّم،</a:t>
            </a:r>
          </a:p>
          <a:p>
            <a:pPr algn="just" rtl="1">
              <a:lnSpc>
                <a:spcPct val="150000"/>
              </a:lnSpc>
              <a:buFontTx/>
              <a:buChar char="-"/>
            </a:pPr>
            <a:r>
              <a:rPr lang="ar-TN" altLang="fr-FR" sz="9600" dirty="0" smtClean="0"/>
              <a:t>أمين مال مساعد: معلّم،</a:t>
            </a:r>
          </a:p>
          <a:p>
            <a:pPr algn="just" rtl="1">
              <a:lnSpc>
                <a:spcPct val="150000"/>
              </a:lnSpc>
              <a:buFontTx/>
              <a:buChar char="-"/>
            </a:pPr>
            <a:r>
              <a:rPr lang="fr-FR" altLang="fr-FR" sz="9600" dirty="0" smtClean="0"/>
              <a:t>4</a:t>
            </a:r>
            <a:r>
              <a:rPr lang="ar-TN" altLang="fr-FR" sz="9600" dirty="0" smtClean="0"/>
              <a:t> أعضاء آخرين.</a:t>
            </a:r>
            <a:endParaRPr lang="ar-TN" altLang="fr-FR" sz="9600" dirty="0"/>
          </a:p>
          <a:p>
            <a:pPr algn="just" rtl="1">
              <a:lnSpc>
                <a:spcPct val="150000"/>
              </a:lnSpc>
              <a:buFontTx/>
              <a:buChar char="-"/>
            </a:pPr>
            <a:endParaRPr lang="ar-SA" altLang="fr-FR" sz="4000" dirty="0"/>
          </a:p>
          <a:p>
            <a:pPr algn="r">
              <a:lnSpc>
                <a:spcPct val="150000"/>
              </a:lnSpc>
              <a:buFont typeface="Wingdings" pitchFamily="2" charset="2"/>
              <a:buNone/>
            </a:pPr>
            <a:r>
              <a:rPr lang="ar-SA" altLang="fr-FR" dirty="0" smtClean="0"/>
              <a:t> </a:t>
            </a:r>
            <a:endParaRPr lang="ar-SA" altLang="fr-FR" dirty="0"/>
          </a:p>
          <a:p>
            <a:pPr algn="r">
              <a:lnSpc>
                <a:spcPct val="150000"/>
              </a:lnSpc>
              <a:buFont typeface="Wingdings" pitchFamily="2" charset="2"/>
              <a:buNone/>
            </a:pPr>
            <a:endParaRPr lang="fr-FR" altLang="fr-FR" dirty="0"/>
          </a:p>
        </p:txBody>
      </p:sp>
    </p:spTree>
    <p:extLst>
      <p:ext uri="{BB962C8B-B14F-4D97-AF65-F5344CB8AC3E}">
        <p14:creationId xmlns:p14="http://schemas.microsoft.com/office/powerpoint/2010/main" val="259251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additive="base">
                                        <p:cTn id="7" dur="500" fill="hold"/>
                                        <p:tgtEl>
                                          <p:spTgt spid="209922"/>
                                        </p:tgtEl>
                                        <p:attrNameLst>
                                          <p:attrName>ppt_x</p:attrName>
                                        </p:attrNameLst>
                                      </p:cBhvr>
                                      <p:tavLst>
                                        <p:tav tm="0">
                                          <p:val>
                                            <p:strVal val="#ppt_x"/>
                                          </p:val>
                                        </p:tav>
                                        <p:tav tm="100000">
                                          <p:val>
                                            <p:strVal val="#ppt_x"/>
                                          </p:val>
                                        </p:tav>
                                      </p:tavLst>
                                    </p:anim>
                                    <p:anim calcmode="lin" valueType="num">
                                      <p:cBhvr additive="base">
                                        <p:cTn id="8" dur="500" fill="hold"/>
                                        <p:tgtEl>
                                          <p:spTgt spid="2099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9923">
                                            <p:txEl>
                                              <p:pRg st="0" end="0"/>
                                            </p:txEl>
                                          </p:spTgt>
                                        </p:tgtEl>
                                        <p:attrNameLst>
                                          <p:attrName>style.visibility</p:attrName>
                                        </p:attrNameLst>
                                      </p:cBhvr>
                                      <p:to>
                                        <p:strVal val="visible"/>
                                      </p:to>
                                    </p:set>
                                    <p:animEffect transition="in" filter="fade">
                                      <p:cBhvr>
                                        <p:cTn id="13" dur="1000"/>
                                        <p:tgtEl>
                                          <p:spTgt spid="209923">
                                            <p:txEl>
                                              <p:pRg st="0" end="0"/>
                                            </p:txEl>
                                          </p:spTgt>
                                        </p:tgtEl>
                                      </p:cBhvr>
                                    </p:animEffect>
                                    <p:anim calcmode="lin" valueType="num">
                                      <p:cBhvr>
                                        <p:cTn id="14" dur="1000" fill="hold"/>
                                        <p:tgtEl>
                                          <p:spTgt spid="20992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099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9923">
                                            <p:txEl>
                                              <p:pRg st="1" end="1"/>
                                            </p:txEl>
                                          </p:spTgt>
                                        </p:tgtEl>
                                        <p:attrNameLst>
                                          <p:attrName>style.visibility</p:attrName>
                                        </p:attrNameLst>
                                      </p:cBhvr>
                                      <p:to>
                                        <p:strVal val="visible"/>
                                      </p:to>
                                    </p:set>
                                    <p:animEffect transition="in" filter="fade">
                                      <p:cBhvr>
                                        <p:cTn id="20" dur="1000"/>
                                        <p:tgtEl>
                                          <p:spTgt spid="209923">
                                            <p:txEl>
                                              <p:pRg st="1" end="1"/>
                                            </p:txEl>
                                          </p:spTgt>
                                        </p:tgtEl>
                                      </p:cBhvr>
                                    </p:animEffect>
                                    <p:anim calcmode="lin" valueType="num">
                                      <p:cBhvr>
                                        <p:cTn id="21" dur="1000" fill="hold"/>
                                        <p:tgtEl>
                                          <p:spTgt spid="20992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099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09923">
                                            <p:txEl>
                                              <p:pRg st="2" end="2"/>
                                            </p:txEl>
                                          </p:spTgt>
                                        </p:tgtEl>
                                        <p:attrNameLst>
                                          <p:attrName>style.visibility</p:attrName>
                                        </p:attrNameLst>
                                      </p:cBhvr>
                                      <p:to>
                                        <p:strVal val="visible"/>
                                      </p:to>
                                    </p:set>
                                    <p:animEffect transition="in" filter="fade">
                                      <p:cBhvr>
                                        <p:cTn id="27" dur="1000"/>
                                        <p:tgtEl>
                                          <p:spTgt spid="209923">
                                            <p:txEl>
                                              <p:pRg st="2" end="2"/>
                                            </p:txEl>
                                          </p:spTgt>
                                        </p:tgtEl>
                                      </p:cBhvr>
                                    </p:animEffect>
                                    <p:anim calcmode="lin" valueType="num">
                                      <p:cBhvr>
                                        <p:cTn id="28" dur="1000" fill="hold"/>
                                        <p:tgtEl>
                                          <p:spTgt spid="20992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099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09923">
                                            <p:txEl>
                                              <p:pRg st="3" end="3"/>
                                            </p:txEl>
                                          </p:spTgt>
                                        </p:tgtEl>
                                        <p:attrNameLst>
                                          <p:attrName>style.visibility</p:attrName>
                                        </p:attrNameLst>
                                      </p:cBhvr>
                                      <p:to>
                                        <p:strVal val="visible"/>
                                      </p:to>
                                    </p:set>
                                    <p:animEffect transition="in" filter="fade">
                                      <p:cBhvr>
                                        <p:cTn id="34" dur="1000"/>
                                        <p:tgtEl>
                                          <p:spTgt spid="209923">
                                            <p:txEl>
                                              <p:pRg st="3" end="3"/>
                                            </p:txEl>
                                          </p:spTgt>
                                        </p:tgtEl>
                                      </p:cBhvr>
                                    </p:animEffect>
                                    <p:anim calcmode="lin" valueType="num">
                                      <p:cBhvr>
                                        <p:cTn id="35" dur="1000" fill="hold"/>
                                        <p:tgtEl>
                                          <p:spTgt spid="2099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099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09923">
                                            <p:txEl>
                                              <p:pRg st="4" end="4"/>
                                            </p:txEl>
                                          </p:spTgt>
                                        </p:tgtEl>
                                        <p:attrNameLst>
                                          <p:attrName>style.visibility</p:attrName>
                                        </p:attrNameLst>
                                      </p:cBhvr>
                                      <p:to>
                                        <p:strVal val="visible"/>
                                      </p:to>
                                    </p:set>
                                    <p:animEffect transition="in" filter="fade">
                                      <p:cBhvr>
                                        <p:cTn id="41" dur="1000"/>
                                        <p:tgtEl>
                                          <p:spTgt spid="209923">
                                            <p:txEl>
                                              <p:pRg st="4" end="4"/>
                                            </p:txEl>
                                          </p:spTgt>
                                        </p:tgtEl>
                                      </p:cBhvr>
                                    </p:animEffect>
                                    <p:anim calcmode="lin" valueType="num">
                                      <p:cBhvr>
                                        <p:cTn id="42" dur="1000" fill="hold"/>
                                        <p:tgtEl>
                                          <p:spTgt spid="20992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099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09923">
                                            <p:txEl>
                                              <p:pRg st="5" end="5"/>
                                            </p:txEl>
                                          </p:spTgt>
                                        </p:tgtEl>
                                        <p:attrNameLst>
                                          <p:attrName>style.visibility</p:attrName>
                                        </p:attrNameLst>
                                      </p:cBhvr>
                                      <p:to>
                                        <p:strVal val="visible"/>
                                      </p:to>
                                    </p:set>
                                    <p:animEffect transition="in" filter="fade">
                                      <p:cBhvr>
                                        <p:cTn id="48" dur="1000"/>
                                        <p:tgtEl>
                                          <p:spTgt spid="209923">
                                            <p:txEl>
                                              <p:pRg st="5" end="5"/>
                                            </p:txEl>
                                          </p:spTgt>
                                        </p:tgtEl>
                                      </p:cBhvr>
                                    </p:animEffect>
                                    <p:anim calcmode="lin" valueType="num">
                                      <p:cBhvr>
                                        <p:cTn id="49" dur="1000" fill="hold"/>
                                        <p:tgtEl>
                                          <p:spTgt spid="20992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2099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09923">
                                            <p:txEl>
                                              <p:pRg st="6" end="6"/>
                                            </p:txEl>
                                          </p:spTgt>
                                        </p:tgtEl>
                                        <p:attrNameLst>
                                          <p:attrName>style.visibility</p:attrName>
                                        </p:attrNameLst>
                                      </p:cBhvr>
                                      <p:to>
                                        <p:strVal val="visible"/>
                                      </p:to>
                                    </p:set>
                                    <p:animEffect transition="in" filter="fade">
                                      <p:cBhvr>
                                        <p:cTn id="55" dur="1000"/>
                                        <p:tgtEl>
                                          <p:spTgt spid="209923">
                                            <p:txEl>
                                              <p:pRg st="6" end="6"/>
                                            </p:txEl>
                                          </p:spTgt>
                                        </p:tgtEl>
                                      </p:cBhvr>
                                    </p:animEffect>
                                    <p:anim calcmode="lin" valueType="num">
                                      <p:cBhvr>
                                        <p:cTn id="56" dur="1000" fill="hold"/>
                                        <p:tgtEl>
                                          <p:spTgt spid="20992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2099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09923">
                                            <p:txEl>
                                              <p:pRg st="7" end="7"/>
                                            </p:txEl>
                                          </p:spTgt>
                                        </p:tgtEl>
                                        <p:attrNameLst>
                                          <p:attrName>style.visibility</p:attrName>
                                        </p:attrNameLst>
                                      </p:cBhvr>
                                      <p:to>
                                        <p:strVal val="visible"/>
                                      </p:to>
                                    </p:set>
                                    <p:animEffect transition="in" filter="fade">
                                      <p:cBhvr>
                                        <p:cTn id="62" dur="1000"/>
                                        <p:tgtEl>
                                          <p:spTgt spid="209923">
                                            <p:txEl>
                                              <p:pRg st="7" end="7"/>
                                            </p:txEl>
                                          </p:spTgt>
                                        </p:tgtEl>
                                      </p:cBhvr>
                                    </p:animEffect>
                                    <p:anim calcmode="lin" valueType="num">
                                      <p:cBhvr>
                                        <p:cTn id="63" dur="1000" fill="hold"/>
                                        <p:tgtEl>
                                          <p:spTgt spid="20992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099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1980</TotalTime>
  <Words>1497</Words>
  <Application>Microsoft Office PowerPoint</Application>
  <PresentationFormat>Affichage à l'écran (4:3)</PresentationFormat>
  <Paragraphs>142</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تركيبة الجمعية </vt:lpstr>
      <vt:lpstr>Présentation PowerPoint</vt:lpstr>
      <vt:lpstr>Présentation PowerPoint</vt:lpstr>
      <vt:lpstr>Présentation PowerPoint</vt:lpstr>
      <vt:lpstr>Présentation PowerPoint</vt:lpstr>
      <vt:lpstr>Présentation PowerPoint</vt:lpstr>
      <vt:lpstr>موارد جمعية العمل التنموي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HANAFI</dc:creator>
  <cp:lastModifiedBy>Administrateur</cp:lastModifiedBy>
  <cp:revision>112</cp:revision>
  <dcterms:created xsi:type="dcterms:W3CDTF">2013-12-19T22:18:11Z</dcterms:created>
  <dcterms:modified xsi:type="dcterms:W3CDTF">2013-12-25T20:57:18Z</dcterms:modified>
</cp:coreProperties>
</file>