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59" r:id="rId5"/>
    <p:sldId id="265" r:id="rId6"/>
    <p:sldId id="267" r:id="rId7"/>
    <p:sldId id="266" r:id="rId8"/>
    <p:sldId id="268" r:id="rId9"/>
    <p:sldId id="269" r:id="rId10"/>
    <p:sldId id="262" r:id="rId11"/>
    <p:sldId id="263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DF13771-B990-45FD-B109-2D042C9891ED}">
          <p14:sldIdLst>
            <p14:sldId id="257"/>
            <p14:sldId id="258"/>
            <p14:sldId id="264"/>
            <p14:sldId id="259"/>
            <p14:sldId id="265"/>
          </p14:sldIdLst>
        </p14:section>
        <p14:section name="Section sans titre" id="{5AB2AF2B-295D-4E54-9F83-64B1C88AAD9B}">
          <p14:sldIdLst>
            <p14:sldId id="267"/>
            <p14:sldId id="266"/>
            <p14:sldId id="268"/>
            <p14:sldId id="269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0B13-0A4F-4DD4-838D-4A91207E9720}" type="datetimeFigureOut">
              <a:rPr lang="fr-FR" smtClean="0"/>
              <a:pPr/>
              <a:t>25/12/2013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83B2-D25B-4D75-8BEF-8536BE102E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0B13-0A4F-4DD4-838D-4A91207E9720}" type="datetimeFigureOut">
              <a:rPr lang="fr-FR" smtClean="0"/>
              <a:pPr/>
              <a:t>25/12/2013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83B2-D25B-4D75-8BEF-8536BE102E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0B13-0A4F-4DD4-838D-4A91207E9720}" type="datetimeFigureOut">
              <a:rPr lang="fr-FR" smtClean="0"/>
              <a:pPr/>
              <a:t>25/12/2013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83B2-D25B-4D75-8BEF-8536BE102E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0B13-0A4F-4DD4-838D-4A91207E9720}" type="datetimeFigureOut">
              <a:rPr lang="fr-FR" smtClean="0"/>
              <a:pPr/>
              <a:t>25/12/2013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83B2-D25B-4D75-8BEF-8536BE102E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0B13-0A4F-4DD4-838D-4A91207E9720}" type="datetimeFigureOut">
              <a:rPr lang="fr-FR" smtClean="0"/>
              <a:pPr/>
              <a:t>25/12/2013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83B2-D25B-4D75-8BEF-8536BE102E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0B13-0A4F-4DD4-838D-4A91207E9720}" type="datetimeFigureOut">
              <a:rPr lang="fr-FR" smtClean="0"/>
              <a:pPr/>
              <a:t>25/12/2013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83B2-D25B-4D75-8BEF-8536BE102E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0B13-0A4F-4DD4-838D-4A91207E9720}" type="datetimeFigureOut">
              <a:rPr lang="fr-FR" smtClean="0"/>
              <a:pPr/>
              <a:t>25/12/2013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83B2-D25B-4D75-8BEF-8536BE102E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0B13-0A4F-4DD4-838D-4A91207E9720}" type="datetimeFigureOut">
              <a:rPr lang="fr-FR" smtClean="0"/>
              <a:pPr/>
              <a:t>25/12/2013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83B2-D25B-4D75-8BEF-8536BE102E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0B13-0A4F-4DD4-838D-4A91207E9720}" type="datetimeFigureOut">
              <a:rPr lang="fr-FR" smtClean="0"/>
              <a:pPr/>
              <a:t>25/12/2013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83B2-D25B-4D75-8BEF-8536BE102E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0B13-0A4F-4DD4-838D-4A91207E9720}" type="datetimeFigureOut">
              <a:rPr lang="fr-FR" smtClean="0"/>
              <a:pPr/>
              <a:t>25/12/2013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83B2-D25B-4D75-8BEF-8536BE102E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0B13-0A4F-4DD4-838D-4A91207E9720}" type="datetimeFigureOut">
              <a:rPr lang="fr-FR" smtClean="0"/>
              <a:pPr/>
              <a:t>25/12/2013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1F83B2-D25B-4D75-8BEF-8536BE102EB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B00B13-0A4F-4DD4-838D-4A91207E9720}" type="datetimeFigureOut">
              <a:rPr lang="fr-FR" smtClean="0"/>
              <a:pPr/>
              <a:t>25/12/2013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1F83B2-D25B-4D75-8BEF-8536BE102EB9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87624" y="1844824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TN" sz="8000" b="1" dirty="0" smtClean="0">
                <a:solidFill>
                  <a:srgbClr val="002060"/>
                </a:solidFill>
                <a:latin typeface="ae_AlBattar" pitchFamily="18" charset="-78"/>
                <a:cs typeface="ae_AlBattar" pitchFamily="18" charset="-78"/>
              </a:rPr>
              <a:t>مشمـولات مدير</a:t>
            </a:r>
          </a:p>
          <a:p>
            <a:pPr algn="ctr" rtl="1"/>
            <a:r>
              <a:rPr lang="ar-TN" sz="8000" b="1" dirty="0" smtClean="0">
                <a:solidFill>
                  <a:srgbClr val="002060"/>
                </a:solidFill>
                <a:latin typeface="ae_AlBattar" pitchFamily="18" charset="-78"/>
                <a:cs typeface="ae_AlBattar" pitchFamily="18" charset="-78"/>
              </a:rPr>
              <a:t>المدرسة الابتدائية  </a:t>
            </a:r>
            <a:endParaRPr lang="fr-FR" sz="8000" b="1" dirty="0" smtClean="0">
              <a:solidFill>
                <a:srgbClr val="002060"/>
              </a:solidFill>
              <a:latin typeface="ae_AlBattar" pitchFamily="18" charset="-78"/>
              <a:cs typeface="ae_AlBattar" pitchFamily="18" charset="-78"/>
            </a:endParaRPr>
          </a:p>
          <a:p>
            <a:pPr algn="ctr" rtl="1"/>
            <a:r>
              <a:rPr lang="ar-TN" sz="8000" b="1" dirty="0" smtClean="0">
                <a:solidFill>
                  <a:srgbClr val="002060"/>
                </a:solidFill>
                <a:latin typeface="ae_AlBattar" pitchFamily="18" charset="-78"/>
                <a:cs typeface="ae_AlBattar" pitchFamily="18" charset="-78"/>
              </a:rPr>
              <a:t>و مهامه</a:t>
            </a:r>
            <a:endParaRPr lang="fr-FR" sz="8000" b="1" dirty="0">
              <a:solidFill>
                <a:srgbClr val="002060"/>
              </a:solidFill>
              <a:latin typeface="ae_AlBattar" pitchFamily="18" charset="-78"/>
              <a:cs typeface="ae_AlBattar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764704"/>
            <a:ext cx="77768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2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متابعة عمل التلاميذ</a:t>
            </a:r>
          </a:p>
          <a:p>
            <a:pPr algn="r" rtl="1"/>
            <a:endParaRPr lang="ar-TN" dirty="0" smtClean="0"/>
          </a:p>
          <a:p>
            <a:pPr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الاطلاع شهريا على كراسات التناوب  ودراسة التمارين التي تتضمنها من حيث عددها و تنوعها و تواترها ومدى </a:t>
            </a:r>
            <a:r>
              <a:rPr lang="ar-TN" sz="2800" dirty="0" err="1">
                <a:latin typeface="ae_AlMohanad" pitchFamily="18" charset="-78"/>
                <a:cs typeface="ae_AlMohanad" pitchFamily="18" charset="-78"/>
              </a:rPr>
              <a:t>ملاءمتها</a:t>
            </a:r>
            <a:r>
              <a:rPr lang="ar-TN" sz="2800" dirty="0">
                <a:latin typeface="ae_AlMohanad" pitchFamily="18" charset="-78"/>
                <a:cs typeface="ae_AlMohanad" pitchFamily="18" charset="-78"/>
              </a:rPr>
              <a:t> لمستوى </a:t>
            </a:r>
            <a:r>
              <a:rPr lang="ar-TN" sz="2800" dirty="0" err="1">
                <a:latin typeface="ae_AlMohanad" pitchFamily="18" charset="-78"/>
                <a:cs typeface="ae_AlMohanad" pitchFamily="18" charset="-78"/>
              </a:rPr>
              <a:t>التلاميذواستثمار</a:t>
            </a:r>
            <a:r>
              <a:rPr lang="ar-TN" sz="2800" dirty="0">
                <a:latin typeface="ae_AlMohanad" pitchFamily="18" charset="-78"/>
                <a:cs typeface="ae_AlMohanad" pitchFamily="18" charset="-78"/>
              </a:rPr>
              <a:t> ذلك في تكوين </a:t>
            </a:r>
            <a:r>
              <a:rPr lang="ar-TN" sz="2800" dirty="0" err="1">
                <a:latin typeface="ae_AlMohanad" pitchFamily="18" charset="-78"/>
                <a:cs typeface="ae_AlMohanad" pitchFamily="18" charset="-78"/>
              </a:rPr>
              <a:t>المعلم  </a:t>
            </a:r>
            <a:r>
              <a:rPr lang="ar-TN" sz="2800" dirty="0">
                <a:latin typeface="ae_AlMohanad" pitchFamily="18" charset="-78"/>
                <a:cs typeface="ae_AlMohanad" pitchFamily="18" charset="-78"/>
              </a:rPr>
              <a:t>( الملحق 12</a:t>
            </a:r>
            <a:r>
              <a:rPr lang="ar-TN" sz="2800" dirty="0" err="1">
                <a:latin typeface="ae_AlMohanad" pitchFamily="18" charset="-78"/>
                <a:cs typeface="ae_AlMohanad" pitchFamily="18" charset="-78"/>
              </a:rPr>
              <a:t>)</a:t>
            </a:r>
            <a:endParaRPr lang="ar-TN" sz="2800" dirty="0">
              <a:latin typeface="ae_AlMohanad" pitchFamily="18" charset="-78"/>
              <a:cs typeface="ae_AlMohanad" pitchFamily="18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الاطلاع شهريا على دفتر المناداة و مراقبة تعمير الصفحة الأخيرة </a:t>
            </a:r>
            <a:r>
              <a:rPr lang="ar-TN" sz="2800" dirty="0" err="1">
                <a:latin typeface="ae_AlMohanad" pitchFamily="18" charset="-78"/>
                <a:cs typeface="ae_AlMohanad" pitchFamily="18" charset="-78"/>
              </a:rPr>
              <a:t>منهالمتعلقة</a:t>
            </a:r>
            <a:r>
              <a:rPr lang="ar-TN" sz="2800" dirty="0">
                <a:latin typeface="ae_AlMohanad" pitchFamily="18" charset="-78"/>
                <a:cs typeface="ae_AlMohanad" pitchFamily="18" charset="-78"/>
              </a:rPr>
              <a:t> بنسب </a:t>
            </a:r>
            <a:r>
              <a:rPr lang="ar-TN" sz="2800" dirty="0" err="1">
                <a:latin typeface="ae_AlMohanad" pitchFamily="18" charset="-78"/>
                <a:cs typeface="ae_AlMohanad" pitchFamily="18" charset="-78"/>
              </a:rPr>
              <a:t>المائوية</a:t>
            </a:r>
            <a:r>
              <a:rPr lang="ar-TN" sz="2800" dirty="0">
                <a:latin typeface="ae_AlMohanad" pitchFamily="18" charset="-78"/>
                <a:cs typeface="ae_AlMohanad" pitchFamily="18" charset="-78"/>
              </a:rPr>
              <a:t> </a:t>
            </a:r>
            <a:r>
              <a:rPr lang="ar-TN" sz="2800" dirty="0" err="1">
                <a:latin typeface="ae_AlMohanad" pitchFamily="18" charset="-78"/>
                <a:cs typeface="ae_AlMohanad" pitchFamily="18" charset="-78"/>
              </a:rPr>
              <a:t>للحضورات</a:t>
            </a:r>
            <a:r>
              <a:rPr lang="ar-TN" sz="2800" dirty="0">
                <a:latin typeface="ae_AlMohanad" pitchFamily="18" charset="-78"/>
                <a:cs typeface="ae_AlMohanad" pitchFamily="18" charset="-78"/>
              </a:rPr>
              <a:t> </a:t>
            </a:r>
            <a:r>
              <a:rPr lang="ar-TN" sz="2800" dirty="0" err="1">
                <a:latin typeface="ae_AlMohanad" pitchFamily="18" charset="-78"/>
                <a:cs typeface="ae_AlMohanad" pitchFamily="18" charset="-78"/>
              </a:rPr>
              <a:t>الشهرية  </a:t>
            </a:r>
            <a:r>
              <a:rPr lang="ar-TN" sz="2800" dirty="0">
                <a:latin typeface="ae_AlMohanad" pitchFamily="18" charset="-78"/>
                <a:cs typeface="ae_AlMohanad" pitchFamily="18" charset="-78"/>
              </a:rPr>
              <a:t>( الملحق 13</a:t>
            </a:r>
            <a:r>
              <a:rPr lang="ar-TN" sz="2800" dirty="0" err="1">
                <a:latin typeface="ae_AlMohanad" pitchFamily="18" charset="-78"/>
                <a:cs typeface="ae_AlMohanad" pitchFamily="18" charset="-78"/>
              </a:rPr>
              <a:t>)</a:t>
            </a:r>
            <a:endParaRPr lang="ar-TN" sz="2800" dirty="0">
              <a:latin typeface="ae_AlMohanad" pitchFamily="18" charset="-78"/>
              <a:cs typeface="ae_AlMohanad" pitchFamily="18" charset="-78"/>
            </a:endParaRPr>
          </a:p>
          <a:p>
            <a:pPr indent="-285750"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دراسة نتائج الامتحانات الثلاثية مع ضرورة حفظ نسخ من </a:t>
            </a:r>
            <a:r>
              <a:rPr lang="ar-TN" sz="2800" dirty="0" err="1">
                <a:latin typeface="ae_AlMohanad" pitchFamily="18" charset="-78"/>
                <a:cs typeface="ae_AlMohanad" pitchFamily="18" charset="-78"/>
              </a:rPr>
              <a:t>الاختبارات  </a:t>
            </a:r>
            <a:r>
              <a:rPr lang="ar-TN" sz="2800" dirty="0">
                <a:latin typeface="ae_AlMohanad" pitchFamily="18" charset="-78"/>
                <a:cs typeface="ae_AlMohanad" pitchFamily="18" charset="-78"/>
              </a:rPr>
              <a:t>( يمكن الرجوع إليها عند </a:t>
            </a:r>
            <a:r>
              <a:rPr lang="ar-TN" sz="2800" dirty="0" err="1">
                <a:latin typeface="ae_AlMohanad" pitchFamily="18" charset="-78"/>
                <a:cs typeface="ae_AlMohanad" pitchFamily="18" charset="-78"/>
              </a:rPr>
              <a:t>الحاجة )</a:t>
            </a:r>
            <a:r>
              <a:rPr lang="ar-TN" sz="2800" dirty="0">
                <a:latin typeface="ae_AlMohanad" pitchFamily="18" charset="-78"/>
                <a:cs typeface="ae_AlMohanad" pitchFamily="18" charset="-78"/>
              </a:rPr>
              <a:t> </a:t>
            </a:r>
            <a:endParaRPr lang="fr-FR" sz="2800" dirty="0">
              <a:latin typeface="ae_AlMohanad" pitchFamily="18" charset="-78"/>
              <a:cs typeface="ae_AlMohanad" pitchFamily="18" charset="-78"/>
            </a:endParaRPr>
          </a:p>
          <a:p>
            <a:pPr indent="-285750"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   وثائق تتعلق بنهاية السنة الدراسية </a:t>
            </a:r>
          </a:p>
          <a:p>
            <a:pPr algn="r" rtl="1"/>
            <a:endParaRPr lang="ar-TN" sz="2800" dirty="0">
              <a:latin typeface="ae_AlMohanad" pitchFamily="18" charset="-78"/>
              <a:cs typeface="ae_AlMohanad" pitchFamily="18" charset="-78"/>
            </a:endParaRPr>
          </a:p>
          <a:p>
            <a:pPr algn="r" rtl="1"/>
            <a:endParaRPr lang="fr-FR" sz="2800" dirty="0">
              <a:latin typeface="ae_AlMohanad" pitchFamily="18" charset="-78"/>
              <a:cs typeface="ae_AlMohanad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1556792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 algn="r" rtl="1">
              <a:buFont typeface="Wingdings" pitchFamily="2" charset="2"/>
              <a:buChar char="v"/>
            </a:pPr>
            <a:r>
              <a:rPr lang="ar-TN" sz="2800" dirty="0" smtClean="0">
                <a:latin typeface="ae_AlMohanad" pitchFamily="18" charset="-78"/>
                <a:cs typeface="ae_AlMohanad" pitchFamily="18" charset="-78"/>
              </a:rPr>
              <a:t>قائمة </a:t>
            </a:r>
            <a:r>
              <a:rPr lang="ar-TN" sz="2800" dirty="0">
                <a:latin typeface="ae_AlMohanad" pitchFamily="18" charset="-78"/>
                <a:cs typeface="ae_AlMohanad" pitchFamily="18" charset="-78"/>
              </a:rPr>
              <a:t>التلاميذ الذين أنهوا تعلمهم وقرر مجلس المعلمين إسعافهم بعام آخر ( الملحق 14)</a:t>
            </a:r>
          </a:p>
          <a:p>
            <a:pPr indent="-285750"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قائمة التلاميذ الذين قرر مجلس المعلمين بمقتضى المناشير المتعلقة بذلك تسلسنهم إلى </a:t>
            </a:r>
            <a:r>
              <a:rPr lang="ar-TN" sz="2800" dirty="0" err="1">
                <a:latin typeface="ae_AlMohanad" pitchFamily="18" charset="-78"/>
                <a:cs typeface="ae_AlMohanad" pitchFamily="18" charset="-78"/>
              </a:rPr>
              <a:t>إلى</a:t>
            </a:r>
            <a:r>
              <a:rPr lang="ar-TN" sz="2800" dirty="0">
                <a:latin typeface="ae_AlMohanad" pitchFamily="18" charset="-78"/>
                <a:cs typeface="ae_AlMohanad" pitchFamily="18" charset="-78"/>
              </a:rPr>
              <a:t> أهلهم ( الملحق 15) </a:t>
            </a:r>
          </a:p>
          <a:p>
            <a:pPr indent="-285750"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العناوين الصيفية لرجال التعليم الابتدائي ( الملحق 16) </a:t>
            </a:r>
          </a:p>
          <a:p>
            <a:pPr indent="-285750"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جداول توقيت العملة خلال العطلة الصيفية ( الملحق 17ب)</a:t>
            </a:r>
          </a:p>
          <a:p>
            <a:pPr indent="-285750" algn="r" rtl="1">
              <a:buFont typeface="Wingdings" pitchFamily="2" charset="2"/>
              <a:buChar char="v"/>
            </a:pPr>
            <a:endParaRPr lang="ar-TN" sz="2800" dirty="0">
              <a:latin typeface="ae_AlMohanad" pitchFamily="18" charset="-78"/>
              <a:cs typeface="ae_AlMohanad" pitchFamily="18" charset="-78"/>
            </a:endParaRPr>
          </a:p>
          <a:p>
            <a:pPr algn="r" rtl="1"/>
            <a:endParaRPr lang="ar-TN" sz="2800" dirty="0">
              <a:latin typeface="ae_AlMohanad" pitchFamily="18" charset="-78"/>
              <a:cs typeface="ae_AlMohanad" pitchFamily="18" charset="-78"/>
            </a:endParaRP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59632" y="1628800"/>
            <a:ext cx="669674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TN" sz="3200" b="1" dirty="0" smtClean="0">
                <a:solidFill>
                  <a:srgbClr val="C00000"/>
                </a:solidFill>
                <a:latin typeface="ae_AlBattar" pitchFamily="18" charset="-78"/>
                <a:cs typeface="ae_AlBattar" pitchFamily="18" charset="-78"/>
              </a:rPr>
              <a:t>المهام الإدارية</a:t>
            </a:r>
          </a:p>
          <a:p>
            <a:pPr algn="ctr" rtl="1"/>
            <a:endParaRPr lang="ar-TN" sz="2800" b="1" dirty="0" smtClean="0">
              <a:latin typeface="ae_AlBattar" pitchFamily="18" charset="-78"/>
              <a:cs typeface="ae_AlBattar" pitchFamily="18" charset="-78"/>
            </a:endParaRPr>
          </a:p>
          <a:p>
            <a:pPr algn="ctr" rtl="1"/>
            <a:r>
              <a:rPr lang="ar-TN" sz="3600" dirty="0" smtClean="0"/>
              <a:t>تشكل الأعم</a:t>
            </a:r>
            <a:r>
              <a:rPr lang="ar-TN" sz="3600" dirty="0"/>
              <a:t>ا</a:t>
            </a:r>
            <a:r>
              <a:rPr lang="ar-TN" sz="3600" dirty="0" smtClean="0"/>
              <a:t>ل الإدارية الجانب الأهم من نشاط مدير المدرسة </a:t>
            </a:r>
            <a:r>
              <a:rPr lang="ar-TN" sz="3600" dirty="0" err="1" smtClean="0"/>
              <a:t>الإبتدائية</a:t>
            </a:r>
            <a:r>
              <a:rPr lang="ar-TN" sz="3600" dirty="0" smtClean="0"/>
              <a:t> وتقوم بالأساس على التنظيم المحكم الواضح و التوثيق</a:t>
            </a:r>
            <a:endParaRPr lang="fr-FR" sz="3600" dirty="0" smtClean="0"/>
          </a:p>
          <a:p>
            <a:pPr algn="ctr" rtl="1"/>
            <a:r>
              <a:rPr lang="ar-TN" sz="3600" dirty="0" smtClean="0"/>
              <a:t> وتتمثل خاصة </a:t>
            </a:r>
            <a:r>
              <a:rPr lang="ar-TN" sz="3600" dirty="0" err="1" smtClean="0"/>
              <a:t>في :</a:t>
            </a:r>
            <a:endParaRPr lang="ar-TN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1628800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TN" sz="2800" b="1" dirty="0" smtClean="0">
                <a:latin typeface="ae_AlBattar" pitchFamily="18" charset="-78"/>
                <a:cs typeface="ae_AlBattar" pitchFamily="18" charset="-78"/>
              </a:rPr>
              <a:t> </a:t>
            </a:r>
          </a:p>
          <a:p>
            <a:pPr marL="514350" indent="-514350" algn="ctr" rtl="1">
              <a:buFont typeface="+mj-lt"/>
              <a:buAutoNum type="arabicPeriod"/>
            </a:pPr>
            <a:r>
              <a:rPr lang="ar-TN" sz="4000" b="1" dirty="0" smtClean="0">
                <a:solidFill>
                  <a:srgbClr val="C00000"/>
                </a:solidFill>
                <a:latin typeface="ae_AlBattar" pitchFamily="18" charset="-78"/>
                <a:cs typeface="ae_AlBattar" pitchFamily="18" charset="-78"/>
              </a:rPr>
              <a:t>التخطيط </a:t>
            </a:r>
            <a:r>
              <a:rPr lang="ar-TN" sz="4000" b="1" dirty="0" err="1" smtClean="0">
                <a:solidFill>
                  <a:srgbClr val="C00000"/>
                </a:solidFill>
                <a:latin typeface="ae_AlBattar" pitchFamily="18" charset="-78"/>
                <a:cs typeface="ae_AlBattar" pitchFamily="18" charset="-78"/>
              </a:rPr>
              <a:t>للعمل </a:t>
            </a:r>
            <a:r>
              <a:rPr lang="ar-TN" sz="2400" dirty="0" err="1" smtClean="0"/>
              <a:t>:  </a:t>
            </a:r>
            <a:r>
              <a:rPr lang="ar-TN" sz="2400" dirty="0" smtClean="0"/>
              <a:t>( الملحق 1</a:t>
            </a:r>
            <a:r>
              <a:rPr lang="ar-TN" sz="2400" dirty="0" err="1" smtClean="0"/>
              <a:t>)</a:t>
            </a:r>
            <a:endParaRPr lang="ar-TN" sz="2400" dirty="0" smtClean="0"/>
          </a:p>
          <a:p>
            <a:pPr marL="514350" indent="-514350" algn="ctr" rtl="1">
              <a:buFont typeface="+mj-lt"/>
              <a:buAutoNum type="arabicPeriod"/>
            </a:pPr>
            <a:endParaRPr lang="ar-TN" sz="2400" dirty="0" smtClean="0"/>
          </a:p>
          <a:p>
            <a:pPr marL="514350" indent="-514350" algn="r" rtl="1"/>
            <a:r>
              <a:rPr lang="ar-TN" sz="2400" dirty="0" smtClean="0"/>
              <a:t>  </a:t>
            </a:r>
            <a:r>
              <a:rPr lang="ar-TN" sz="3600" dirty="0" smtClean="0"/>
              <a:t>ويشترط فيه أن يكون 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TN" sz="3200" dirty="0" err="1" smtClean="0"/>
              <a:t>شاملا </a:t>
            </a:r>
            <a:r>
              <a:rPr lang="ar-TN" sz="3200" dirty="0" smtClean="0"/>
              <a:t>( على المستوى </a:t>
            </a:r>
            <a:r>
              <a:rPr lang="ar-TN" sz="3200" dirty="0" err="1" smtClean="0"/>
              <a:t>الإداري </a:t>
            </a:r>
            <a:r>
              <a:rPr lang="ar-TN" sz="3200" dirty="0" smtClean="0"/>
              <a:t>، </a:t>
            </a:r>
            <a:r>
              <a:rPr lang="ar-TN" sz="3200" dirty="0" err="1" smtClean="0"/>
              <a:t>البيداغوجي</a:t>
            </a:r>
            <a:r>
              <a:rPr lang="ar-TN" sz="3200" dirty="0" smtClean="0"/>
              <a:t> ، الثقافي</a:t>
            </a:r>
            <a:r>
              <a:rPr lang="ar-TN" sz="3200" dirty="0" err="1" smtClean="0"/>
              <a:t>)</a:t>
            </a:r>
            <a:r>
              <a:rPr lang="ar-TN" sz="3200" dirty="0" smtClean="0"/>
              <a:t> 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TN" sz="3200" dirty="0" smtClean="0"/>
              <a:t>متوازنا و متناسقا في توزيعه على أشهر السنة 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TN" sz="3200" dirty="0" smtClean="0"/>
              <a:t>قابلا للتنفيذ الفعلى و التقييم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188640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>
              <a:buFont typeface="Wingdings" pitchFamily="2" charset="2"/>
              <a:buChar char="ü"/>
            </a:pPr>
            <a:endParaRPr lang="ar-TN" sz="2800" dirty="0" smtClean="0"/>
          </a:p>
          <a:p>
            <a:pPr marL="514350" indent="-514350" algn="ctr" rtl="1">
              <a:buAutoNum type="arabicPeriod" startAt="2"/>
            </a:pPr>
            <a:r>
              <a:rPr lang="ar-TN" sz="4000" b="1" dirty="0" err="1" smtClean="0">
                <a:solidFill>
                  <a:srgbClr val="C00000"/>
                </a:solidFill>
                <a:latin typeface="ae_AlBattar" pitchFamily="18" charset="-78"/>
                <a:cs typeface="ae_AlBattar" pitchFamily="18" charset="-78"/>
              </a:rPr>
              <a:t>التوثيـــــق </a:t>
            </a:r>
            <a:r>
              <a:rPr lang="ar-TN" sz="4000" b="1" dirty="0" err="1" smtClean="0">
                <a:latin typeface="ae_AlBattar" pitchFamily="18" charset="-78"/>
                <a:cs typeface="ae_AlBattar" pitchFamily="18" charset="-78"/>
              </a:rPr>
              <a:t>:</a:t>
            </a:r>
            <a:r>
              <a:rPr lang="ar-TN" sz="2800" b="1" dirty="0" smtClean="0">
                <a:latin typeface="ae_AlBattar" pitchFamily="18" charset="-78"/>
                <a:cs typeface="ae_AlBattar" pitchFamily="18" charset="-78"/>
              </a:rPr>
              <a:t> </a:t>
            </a:r>
          </a:p>
          <a:p>
            <a:pPr algn="ctr" rtl="1"/>
            <a:endParaRPr lang="ar-TN" sz="2800" b="1" dirty="0" smtClean="0">
              <a:latin typeface="ae_AlBattar" pitchFamily="18" charset="-78"/>
              <a:cs typeface="ae_AlBattar" pitchFamily="18" charset="-78"/>
            </a:endParaRPr>
          </a:p>
          <a:p>
            <a:pPr marL="514350" indent="-514350" algn="r" rtl="1"/>
            <a:r>
              <a:rPr lang="ar-TN" sz="2800" dirty="0" smtClean="0"/>
              <a:t>  </a:t>
            </a:r>
            <a:r>
              <a:rPr lang="ar-TN" sz="3200" dirty="0" smtClean="0"/>
              <a:t>يعد التوثيق من أبرز أركان التسيير الإداري و مقومات نجاحه وذلك بالاعتماد على مجموعة من السجلات و الوثائق والدفاتر </a:t>
            </a:r>
            <a:r>
              <a:rPr lang="ar-TN" sz="3200" dirty="0" err="1" smtClean="0"/>
              <a:t>أهمها :</a:t>
            </a:r>
            <a:r>
              <a:rPr lang="ar-TN" sz="3200" dirty="0" smtClean="0"/>
              <a:t> </a:t>
            </a:r>
          </a:p>
          <a:p>
            <a:pPr marL="457200" indent="-457200" algn="r" rtl="1"/>
            <a:r>
              <a:rPr lang="ar-TN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</a:t>
            </a:r>
            <a:r>
              <a:rPr lang="ar-TN" sz="24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</a:t>
            </a:r>
            <a:r>
              <a:rPr lang="ar-TN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الدفاتر القانونية </a:t>
            </a:r>
          </a:p>
          <a:p>
            <a:pPr marL="457200" indent="-457200" algn="r" rtl="1"/>
            <a:r>
              <a:rPr lang="ar-TN" sz="2400" dirty="0" smtClean="0"/>
              <a:t>    </a:t>
            </a:r>
            <a:r>
              <a:rPr lang="ar-TN" sz="2800" dirty="0" smtClean="0"/>
              <a:t>( وهي تتضمن جملة من التوصيات بالصفحات الأولى من كل دفتر تؤكد في مجملها على وضوح البيانات مع </a:t>
            </a:r>
            <a:r>
              <a:rPr lang="ar-TN" sz="2800" dirty="0" err="1" smtClean="0"/>
              <a:t>الدقة </a:t>
            </a:r>
            <a:r>
              <a:rPr lang="ar-TN" sz="2800" dirty="0" smtClean="0"/>
              <a:t>)وتتمثل </a:t>
            </a:r>
            <a:r>
              <a:rPr lang="ar-TN" sz="2800" dirty="0" err="1" smtClean="0"/>
              <a:t>في :</a:t>
            </a:r>
            <a:endParaRPr lang="ar-TN" sz="2800" dirty="0" smtClean="0"/>
          </a:p>
          <a:p>
            <a:pPr marL="457200" indent="-457200" algn="r" rtl="1">
              <a:buFont typeface="Wingdings" pitchFamily="2" charset="2"/>
              <a:buChar char="v"/>
            </a:pPr>
            <a:r>
              <a:rPr lang="ar-TN" sz="2800" dirty="0" smtClean="0">
                <a:solidFill>
                  <a:srgbClr val="C00000"/>
                </a:solidFill>
              </a:rPr>
              <a:t>سجل </a:t>
            </a:r>
            <a:r>
              <a:rPr lang="ar-TN" sz="2800" dirty="0" err="1" smtClean="0">
                <a:solidFill>
                  <a:srgbClr val="C00000"/>
                </a:solidFill>
              </a:rPr>
              <a:t>ترسيم</a:t>
            </a:r>
            <a:r>
              <a:rPr lang="ar-TN" sz="2800" dirty="0" smtClean="0">
                <a:solidFill>
                  <a:srgbClr val="C00000"/>
                </a:solidFill>
              </a:rPr>
              <a:t> التلاميذ </a:t>
            </a:r>
          </a:p>
          <a:p>
            <a:pPr marL="457200" indent="-457200" algn="r" rtl="1">
              <a:buFont typeface="Wingdings" pitchFamily="2" charset="2"/>
              <a:buChar char="v"/>
            </a:pPr>
            <a:r>
              <a:rPr lang="ar-TN" sz="2800" dirty="0" smtClean="0">
                <a:solidFill>
                  <a:srgbClr val="C00000"/>
                </a:solidFill>
              </a:rPr>
              <a:t>السجل التاريخي </a:t>
            </a:r>
          </a:p>
          <a:p>
            <a:pPr marL="457200" indent="-457200" algn="r" rtl="1">
              <a:buFont typeface="Wingdings" pitchFamily="2" charset="2"/>
              <a:buChar char="v"/>
            </a:pPr>
            <a:r>
              <a:rPr lang="ar-TN" sz="2800" dirty="0" smtClean="0">
                <a:solidFill>
                  <a:srgbClr val="C00000"/>
                </a:solidFill>
              </a:rPr>
              <a:t>دفتر إحصاء الأثاث </a:t>
            </a:r>
          </a:p>
          <a:p>
            <a:pPr marL="457200" indent="-457200" algn="r" rtl="1">
              <a:buFont typeface="Wingdings" pitchFamily="2" charset="2"/>
              <a:buChar char="v"/>
            </a:pPr>
            <a:r>
              <a:rPr lang="ar-TN" sz="2800" dirty="0" smtClean="0">
                <a:solidFill>
                  <a:srgbClr val="C00000"/>
                </a:solidFill>
              </a:rPr>
              <a:t>فهرس المكتبة المدرسية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188640"/>
            <a:ext cx="79928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>
              <a:buFont typeface="Wingdings" pitchFamily="2" charset="2"/>
              <a:buChar char="ü"/>
            </a:pPr>
            <a:endParaRPr lang="ar-TN" sz="2800" dirty="0" smtClean="0"/>
          </a:p>
          <a:p>
            <a:pPr marL="457200" indent="-457200" algn="r" rtl="1"/>
            <a:r>
              <a:rPr lang="ar-TN" sz="24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 ).</a:t>
            </a:r>
            <a:r>
              <a:rPr lang="ar-TN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المناشير </a:t>
            </a:r>
          </a:p>
          <a:p>
            <a:pPr marL="457200" indent="-457200" algn="r" rtl="1"/>
            <a:r>
              <a:rPr lang="ar-TN" sz="2400" dirty="0" smtClean="0">
                <a:latin typeface="ae_AlMohanad" pitchFamily="18" charset="-78"/>
                <a:cs typeface="ae_AlMohanad" pitchFamily="18" charset="-78"/>
              </a:rPr>
              <a:t>كيف نتعامل </a:t>
            </a:r>
            <a:r>
              <a:rPr lang="ar-TN" sz="2400" dirty="0" err="1" smtClean="0">
                <a:latin typeface="ae_AlMohanad" pitchFamily="18" charset="-78"/>
                <a:cs typeface="ae_AlMohanad" pitchFamily="18" charset="-78"/>
              </a:rPr>
              <a:t>معها ؟</a:t>
            </a:r>
            <a:r>
              <a:rPr lang="ar-TN" sz="2400" dirty="0" smtClean="0">
                <a:latin typeface="ae_AlMohanad" pitchFamily="18" charset="-78"/>
                <a:cs typeface="ae_AlMohanad" pitchFamily="18" charset="-78"/>
              </a:rPr>
              <a:t> </a:t>
            </a:r>
          </a:p>
          <a:p>
            <a:pPr marL="457200" indent="-457200" algn="r" rtl="1">
              <a:buFont typeface="Wingdings" pitchFamily="2" charset="2"/>
              <a:buChar char="v"/>
            </a:pPr>
            <a:r>
              <a:rPr lang="ar-TN" sz="2800" dirty="0" smtClean="0">
                <a:latin typeface="ae_AlMohanad" pitchFamily="18" charset="-78"/>
                <a:cs typeface="ae_AlMohanad" pitchFamily="18" charset="-78"/>
              </a:rPr>
              <a:t>تعرض على المعلمين للإطلاع </a:t>
            </a:r>
            <a:r>
              <a:rPr lang="ar-TN" sz="2800" dirty="0" err="1" smtClean="0">
                <a:latin typeface="ae_AlMohanad" pitchFamily="18" charset="-78"/>
                <a:cs typeface="ae_AlMohanad" pitchFamily="18" charset="-78"/>
              </a:rPr>
              <a:t>والامضاء</a:t>
            </a:r>
            <a:r>
              <a:rPr lang="ar-TN" sz="2800" dirty="0" smtClean="0">
                <a:latin typeface="ae_AlMohanad" pitchFamily="18" charset="-78"/>
                <a:cs typeface="ae_AlMohanad" pitchFamily="18" charset="-78"/>
              </a:rPr>
              <a:t> على </a:t>
            </a:r>
            <a:r>
              <a:rPr lang="ar-TN" sz="2800" dirty="0" err="1" smtClean="0">
                <a:latin typeface="ae_AlMohanad" pitchFamily="18" charset="-78"/>
                <a:cs typeface="ae_AlMohanad" pitchFamily="18" charset="-78"/>
              </a:rPr>
              <a:t>ذلك  </a:t>
            </a:r>
            <a:r>
              <a:rPr lang="ar-TN" sz="2800" dirty="0" smtClean="0">
                <a:latin typeface="ae_AlMohanad" pitchFamily="18" charset="-78"/>
                <a:cs typeface="ae_AlMohanad" pitchFamily="18" charset="-78"/>
              </a:rPr>
              <a:t>، ثم تحفظ بعد تبويبها بشكل متسلسل حتى يسهل الرجوع إليها عند الاقتضاء بكل سهولة.</a:t>
            </a:r>
          </a:p>
          <a:p>
            <a:pPr marL="457200" indent="-457200" algn="r" rtl="1"/>
            <a:r>
              <a:rPr lang="ar-TN" sz="2400" dirty="0" smtClean="0">
                <a:latin typeface="ae_AlMohanad" pitchFamily="18" charset="-78"/>
                <a:cs typeface="ae_AlMohanad" pitchFamily="18" charset="-78"/>
              </a:rPr>
              <a:t>و لضمان ذلك يستحسن أن يكون تبويبها على النحو </a:t>
            </a:r>
            <a:r>
              <a:rPr lang="ar-TN" sz="2400" dirty="0" err="1" smtClean="0">
                <a:latin typeface="ae_AlMohanad" pitchFamily="18" charset="-78"/>
                <a:cs typeface="ae_AlMohanad" pitchFamily="18" charset="-78"/>
              </a:rPr>
              <a:t>التالي :</a:t>
            </a:r>
            <a:endParaRPr lang="ar-TN" sz="2400" dirty="0" smtClean="0">
              <a:latin typeface="ae_AlMohanad" pitchFamily="18" charset="-78"/>
              <a:cs typeface="ae_AlMohanad" pitchFamily="18" charset="-78"/>
            </a:endParaRPr>
          </a:p>
          <a:p>
            <a:pPr marL="457200" indent="-457200" algn="r" rtl="1"/>
            <a:r>
              <a:rPr lang="ar-TN" sz="2800" u="sng" dirty="0" err="1" smtClean="0">
                <a:solidFill>
                  <a:srgbClr val="C00000"/>
                </a:solidFill>
                <a:latin typeface="ae_AlMohanad" pitchFamily="18" charset="-78"/>
                <a:cs typeface="ae_AlMohanad" pitchFamily="18" charset="-78"/>
              </a:rPr>
              <a:t>مصادرها</a:t>
            </a:r>
            <a:r>
              <a:rPr lang="ar-TN" sz="2800" dirty="0" err="1" smtClean="0">
                <a:latin typeface="ae_AlMohanad" pitchFamily="18" charset="-78"/>
                <a:cs typeface="ae_AlMohanad" pitchFamily="18" charset="-78"/>
              </a:rPr>
              <a:t> : </a:t>
            </a:r>
            <a:r>
              <a:rPr lang="ar-TN" sz="2800" dirty="0" smtClean="0">
                <a:latin typeface="ae_AlMohanad" pitchFamily="18" charset="-78"/>
                <a:cs typeface="ae_AlMohanad" pitchFamily="18" charset="-78"/>
              </a:rPr>
              <a:t>( وزارة التربية بمختلف </a:t>
            </a:r>
            <a:r>
              <a:rPr lang="ar-TN" sz="2800" dirty="0" err="1" smtClean="0">
                <a:latin typeface="ae_AlMohanad" pitchFamily="18" charset="-78"/>
                <a:cs typeface="ae_AlMohanad" pitchFamily="18" charset="-78"/>
              </a:rPr>
              <a:t>إداراتها </a:t>
            </a:r>
            <a:r>
              <a:rPr lang="ar-TN" sz="2800" dirty="0" smtClean="0">
                <a:latin typeface="ae_AlMohanad" pitchFamily="18" charset="-78"/>
                <a:cs typeface="ae_AlMohanad" pitchFamily="18" charset="-78"/>
              </a:rPr>
              <a:t>، المندوبية </a:t>
            </a:r>
            <a:r>
              <a:rPr lang="ar-TN" sz="2800" dirty="0" err="1" smtClean="0">
                <a:latin typeface="ae_AlMohanad" pitchFamily="18" charset="-78"/>
                <a:cs typeface="ae_AlMohanad" pitchFamily="18" charset="-78"/>
              </a:rPr>
              <a:t>الجهوية</a:t>
            </a:r>
            <a:r>
              <a:rPr lang="ar-TN" sz="2800" dirty="0" smtClean="0">
                <a:latin typeface="ae_AlMohanad" pitchFamily="18" charset="-78"/>
                <a:cs typeface="ae_AlMohanad" pitchFamily="18" charset="-78"/>
              </a:rPr>
              <a:t> </a:t>
            </a:r>
            <a:r>
              <a:rPr lang="ar-TN" sz="2800" dirty="0" err="1" smtClean="0">
                <a:latin typeface="ae_AlMohanad" pitchFamily="18" charset="-78"/>
                <a:cs typeface="ae_AlMohanad" pitchFamily="18" charset="-78"/>
              </a:rPr>
              <a:t>بمخنلف</a:t>
            </a:r>
            <a:r>
              <a:rPr lang="ar-TN" sz="2800" dirty="0" smtClean="0">
                <a:latin typeface="ae_AlMohanad" pitchFamily="18" charset="-78"/>
                <a:cs typeface="ae_AlMohanad" pitchFamily="18" charset="-78"/>
              </a:rPr>
              <a:t> مصالحها</a:t>
            </a:r>
            <a:r>
              <a:rPr lang="ar-TN" sz="2800" dirty="0" err="1" smtClean="0">
                <a:latin typeface="ae_AlMohanad" pitchFamily="18" charset="-78"/>
                <a:cs typeface="ae_AlMohanad" pitchFamily="18" charset="-78"/>
              </a:rPr>
              <a:t>)</a:t>
            </a:r>
            <a:endParaRPr lang="ar-TN" sz="2800" dirty="0" smtClean="0">
              <a:latin typeface="ae_AlMohanad" pitchFamily="18" charset="-78"/>
              <a:cs typeface="ae_AlMohanad" pitchFamily="18" charset="-78"/>
            </a:endParaRPr>
          </a:p>
          <a:p>
            <a:pPr marL="457200" indent="-457200" algn="r" rtl="1"/>
            <a:r>
              <a:rPr lang="ar-TN" sz="2800" u="sng" dirty="0" smtClean="0">
                <a:solidFill>
                  <a:srgbClr val="C00000"/>
                </a:solidFill>
                <a:latin typeface="ae_AlMohanad" pitchFamily="18" charset="-78"/>
                <a:cs typeface="ae_AlMohanad" pitchFamily="18" charset="-78"/>
              </a:rPr>
              <a:t>رقمها و تاريخ </a:t>
            </a:r>
            <a:r>
              <a:rPr lang="ar-TN" sz="2800" u="sng" dirty="0" err="1" smtClean="0">
                <a:solidFill>
                  <a:srgbClr val="C00000"/>
                </a:solidFill>
                <a:latin typeface="ae_AlMohanad" pitchFamily="18" charset="-78"/>
                <a:cs typeface="ae_AlMohanad" pitchFamily="18" charset="-78"/>
              </a:rPr>
              <a:t>صدورها </a:t>
            </a:r>
            <a:r>
              <a:rPr lang="ar-TN" sz="2800" dirty="0" err="1" smtClean="0">
                <a:latin typeface="ae_AlMohanad" pitchFamily="18" charset="-78"/>
                <a:cs typeface="ae_AlMohanad" pitchFamily="18" charset="-78"/>
              </a:rPr>
              <a:t>: </a:t>
            </a:r>
            <a:r>
              <a:rPr lang="ar-TN" sz="2800" dirty="0" smtClean="0">
                <a:latin typeface="ae_AlMohanad" pitchFamily="18" charset="-78"/>
                <a:cs typeface="ae_AlMohanad" pitchFamily="18" charset="-78"/>
              </a:rPr>
              <a:t>( ويستحسن في الغرض مسك بطاقات بشكل جداول ضمن كل ملف من مجموعات </a:t>
            </a:r>
            <a:r>
              <a:rPr lang="ar-TN" sz="2800" dirty="0" err="1" smtClean="0">
                <a:latin typeface="ae_AlMohanad" pitchFamily="18" charset="-78"/>
                <a:cs typeface="ae_AlMohanad" pitchFamily="18" charset="-78"/>
              </a:rPr>
              <a:t>المناشير )</a:t>
            </a:r>
            <a:r>
              <a:rPr lang="ar-TN" sz="2800" dirty="0" smtClean="0">
                <a:latin typeface="ae_AlMohanad" pitchFamily="18" charset="-78"/>
                <a:cs typeface="ae_AlMohanad" pitchFamily="18" charset="-78"/>
              </a:rPr>
              <a:t> 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1196752"/>
            <a:ext cx="734481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ar-TN" sz="28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الوثائق التنظيمية </a:t>
            </a:r>
          </a:p>
          <a:p>
            <a:pPr algn="r" rtl="1"/>
            <a:endParaRPr lang="ar-TN" b="1" dirty="0">
              <a:latin typeface="ae_AlBattar" pitchFamily="18" charset="-78"/>
              <a:cs typeface="ae_AlBattar" pitchFamily="18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المذكرات الشخصية للتلاميذ (ملف التلميذ وكل ما يفترض أن يتضمنه من وثائق )</a:t>
            </a:r>
          </a:p>
          <a:p>
            <a:pPr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البطاقة المدرسية  ( بطاقة المؤسسة وتتضمن في  الملحق 7)</a:t>
            </a:r>
          </a:p>
          <a:p>
            <a:pPr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مذكرات الأقسام  ( توزيع التلاميذ على الأقسام) </a:t>
            </a:r>
          </a:p>
          <a:p>
            <a:pPr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دفتر تخلفات المعلمين</a:t>
            </a:r>
          </a:p>
          <a:p>
            <a:pPr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جدول الحراسة </a:t>
            </a:r>
          </a:p>
          <a:p>
            <a:pPr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جدول تحية العلم  ( الملحق عدد 2أ )</a:t>
            </a:r>
          </a:p>
          <a:p>
            <a:pPr algn="r" rtl="1"/>
            <a:endParaRPr lang="ar-TN" sz="2800" dirty="0"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416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1052736"/>
            <a:ext cx="777686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TN" b="1" dirty="0" smtClean="0">
              <a:latin typeface="ae_AlBattar" pitchFamily="18" charset="-78"/>
              <a:cs typeface="ae_AlBattar" pitchFamily="18" charset="-78"/>
            </a:endParaRPr>
          </a:p>
          <a:p>
            <a:pPr algn="ctr" rtl="1"/>
            <a:endParaRPr lang="ar-TN" b="1" dirty="0" smtClean="0">
              <a:latin typeface="ae_AlBattar" pitchFamily="18" charset="-78"/>
              <a:cs typeface="ae_AlBattar" pitchFamily="18" charset="-78"/>
            </a:endParaRPr>
          </a:p>
          <a:p>
            <a:pPr algn="r"/>
            <a:endParaRPr lang="fr-FR" sz="24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ar-TN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المراسلات </a:t>
            </a:r>
            <a:r>
              <a:rPr lang="ar-TN" sz="2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الإدارية </a:t>
            </a:r>
          </a:p>
          <a:p>
            <a:pPr indent="-285750"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ويتم توثيقها في كراس تسجيل البريد الوارد والبريد الصادر مع ضرورة التنصيص على البيانات اللازمة تدعم بملف لحفظ نظائر من كل المراسلات التي تصدرها إدارة المدرسة </a:t>
            </a:r>
          </a:p>
          <a:p>
            <a:pPr indent="-285750" algn="r" rtl="1">
              <a:buFont typeface="Wingdings" pitchFamily="2" charset="2"/>
              <a:buChar char="v"/>
            </a:pPr>
            <a:endParaRPr lang="ar-TN" sz="2800" dirty="0">
              <a:latin typeface="ae_AlMohanad" pitchFamily="18" charset="-78"/>
              <a:cs typeface="ae_AlMohanad" pitchFamily="18" charset="-78"/>
            </a:endParaRPr>
          </a:p>
          <a:p>
            <a:pPr algn="r" rtl="1"/>
            <a:r>
              <a:rPr lang="ar-TN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TN" b="1" dirty="0" smtClean="0">
                <a:latin typeface="ae_AlBattar" pitchFamily="18" charset="-78"/>
                <a:cs typeface="ae_AlBattar" pitchFamily="18" charset="-78"/>
              </a:rPr>
              <a:t> </a:t>
            </a:r>
          </a:p>
          <a:p>
            <a:pPr algn="r" rtl="1"/>
            <a:endParaRPr lang="ar-TN" sz="2400" dirty="0"/>
          </a:p>
          <a:p>
            <a:pPr algn="r" rtl="1"/>
            <a:endParaRPr lang="ar-TN" sz="2400" dirty="0"/>
          </a:p>
          <a:p>
            <a:pPr algn="r" rtl="1"/>
            <a:endParaRPr lang="ar-TN" sz="2400" dirty="0" smtClean="0"/>
          </a:p>
          <a:p>
            <a:pPr algn="r" rtl="1"/>
            <a:endParaRPr lang="ar-TN" sz="2400" dirty="0" smtClean="0"/>
          </a:p>
          <a:p>
            <a:pPr algn="r" rtl="1"/>
            <a:endParaRPr lang="ar-TN" sz="2400" dirty="0" smtClean="0"/>
          </a:p>
          <a:p>
            <a:pPr algn="r" rtl="1"/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151" y="980728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TN" sz="2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الوسائل التعليمية </a:t>
            </a:r>
          </a:p>
          <a:p>
            <a:pPr indent="-285750"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يتولى مدير المدرسة إعداد قائمة في جميع الوسائل التعليمية المتوفرة بالمدرسة بحسب المواد  وعرضها على المعلمين </a:t>
            </a:r>
            <a:r>
              <a:rPr lang="ar-TN" sz="2800" dirty="0" err="1">
                <a:latin typeface="ae_AlMohanad" pitchFamily="18" charset="-78"/>
                <a:cs typeface="ae_AlMohanad" pitchFamily="18" charset="-78"/>
              </a:rPr>
              <a:t>للإطلاع</a:t>
            </a:r>
            <a:r>
              <a:rPr lang="ar-TN" sz="2800" dirty="0">
                <a:latin typeface="ae_AlMohanad" pitchFamily="18" charset="-78"/>
                <a:cs typeface="ae_AlMohanad" pitchFamily="18" charset="-78"/>
              </a:rPr>
              <a:t> عليها و الامضاء ودعوتهم للإقبال عليها وفق الاعتبارات البيداغوجية </a:t>
            </a:r>
          </a:p>
          <a:p>
            <a:pPr indent="-285750"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مسك سجل خاص ينظم استعمالها ( الاستلام و الإرجاع من قبل المعلمين وصيانتها عند الضرورة )</a:t>
            </a:r>
          </a:p>
          <a:p>
            <a:pPr indent="-285750" algn="r" rtl="1">
              <a:buFont typeface="Wingdings" pitchFamily="2" charset="2"/>
              <a:buChar char="v"/>
            </a:pPr>
            <a:endParaRPr lang="ar-TN" sz="2800" dirty="0"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580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514" y="1196752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TN" sz="2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تطبيق القوانين و التوجيهات الرسمية </a:t>
            </a:r>
          </a:p>
          <a:p>
            <a:pPr indent="-285750"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ويشمل جوانب مختلفة من الحياة المدرسية يمكن تلخيصها عمليا في الوثائق التالية : </a:t>
            </a:r>
          </a:p>
          <a:p>
            <a:pPr indent="-285750"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كراس العمل اليومي </a:t>
            </a:r>
          </a:p>
          <a:p>
            <a:pPr indent="-285750"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 وهو كراس يتضمن كل ما تصدره إدارة المدرسة من مذكرات داخلية وجداول عمل لمختلف فترات السنة الدراسية </a:t>
            </a:r>
            <a:r>
              <a:rPr lang="ar-TN" sz="2800" dirty="0" err="1">
                <a:latin typeface="ae_AlMohanad" pitchFamily="18" charset="-78"/>
                <a:cs typeface="ae_AlMohanad" pitchFamily="18" charset="-78"/>
              </a:rPr>
              <a:t>لإطلاع</a:t>
            </a:r>
            <a:r>
              <a:rPr lang="ar-TN" sz="2800" dirty="0">
                <a:latin typeface="ae_AlMohanad" pitchFamily="18" charset="-78"/>
                <a:cs typeface="ae_AlMohanad" pitchFamily="18" charset="-78"/>
              </a:rPr>
              <a:t> المعلمين و الإمضاء . </a:t>
            </a:r>
          </a:p>
          <a:p>
            <a:pPr indent="-285750"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جدول الاطلاع على المعلقات الرسمية  ( الملحق عدد10)</a:t>
            </a:r>
          </a:p>
          <a:p>
            <a:pPr indent="-285750" algn="r" rtl="1">
              <a:buFont typeface="Wingdings" pitchFamily="2" charset="2"/>
              <a:buChar char="v"/>
            </a:pPr>
            <a:r>
              <a:rPr lang="ar-TN" sz="2800" dirty="0">
                <a:latin typeface="ae_AlMohanad" pitchFamily="18" charset="-78"/>
                <a:cs typeface="ae_AlMohanad" pitchFamily="18" charset="-78"/>
              </a:rPr>
              <a:t>دراسة </a:t>
            </a:r>
            <a:r>
              <a:rPr lang="ar-TN" sz="2800" dirty="0" err="1">
                <a:latin typeface="ae_AlMohanad" pitchFamily="18" charset="-78"/>
                <a:cs typeface="ae_AlMohanad" pitchFamily="18" charset="-78"/>
              </a:rPr>
              <a:t>التوازيع</a:t>
            </a:r>
            <a:r>
              <a:rPr lang="ar-TN" sz="2800" dirty="0">
                <a:latin typeface="ae_AlMohanad" pitchFamily="18" charset="-78"/>
                <a:cs typeface="ae_AlMohanad" pitchFamily="18" charset="-78"/>
              </a:rPr>
              <a:t> الشهرية تباعا في مواعيدها و يستحسن </a:t>
            </a:r>
            <a:r>
              <a:rPr lang="ar-TN" sz="2800" dirty="0" err="1">
                <a:latin typeface="ae_AlMohanad" pitchFamily="18" charset="-78"/>
                <a:cs typeface="ae_AlMohanad" pitchFamily="18" charset="-78"/>
              </a:rPr>
              <a:t>الإتفاق</a:t>
            </a:r>
            <a:r>
              <a:rPr lang="ar-TN" sz="2800" dirty="0">
                <a:latin typeface="ae_AlMohanad" pitchFamily="18" charset="-78"/>
                <a:cs typeface="ae_AlMohanad" pitchFamily="18" charset="-78"/>
              </a:rPr>
              <a:t> على تاريخ معين لتقديمها من قيل المعلمين في وقت يترك للمدير فرصة الاطلاع عليها ودراستها و إبداء الملاحظات بشأنها ( ما بين 25 و28 من كل شهر مثلا ).  (الملحق 11)</a:t>
            </a:r>
            <a:endParaRPr lang="fr-FR" sz="2800" dirty="0"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281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526</TotalTime>
  <Words>545</Words>
  <Application>Microsoft Office PowerPoint</Application>
  <PresentationFormat>Affichage à l'écran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Débit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HANAFI</dc:creator>
  <cp:lastModifiedBy>Administrateur</cp:lastModifiedBy>
  <cp:revision>47</cp:revision>
  <dcterms:created xsi:type="dcterms:W3CDTF">2013-12-19T22:18:11Z</dcterms:created>
  <dcterms:modified xsi:type="dcterms:W3CDTF">2013-12-25T22:08:27Z</dcterms:modified>
</cp:coreProperties>
</file>