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ar-TN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2294" autoAdjust="0"/>
  </p:normalViewPr>
  <p:slideViewPr>
    <p:cSldViewPr>
      <p:cViewPr>
        <p:scale>
          <a:sx n="90" d="100"/>
          <a:sy n="90" d="100"/>
        </p:scale>
        <p:origin x="-816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F2975D-627E-45B0-8E7F-63609809C9C5}" type="datetimeFigureOut">
              <a:rPr lang="ar-TN" smtClean="0"/>
              <a:pPr/>
              <a:t>19-02-1435</a:t>
            </a:fld>
            <a:endParaRPr lang="ar-TN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TN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D00EBD-A540-498E-BE46-3B4AEB2BABA5}" type="slidenum">
              <a:rPr lang="ar-TN" smtClean="0"/>
              <a:pPr/>
              <a:t>‹N°›</a:t>
            </a:fld>
            <a:endParaRPr lang="ar-T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2975D-627E-45B0-8E7F-63609809C9C5}" type="datetimeFigureOut">
              <a:rPr lang="ar-TN" smtClean="0"/>
              <a:pPr/>
              <a:t>19-02-1435</a:t>
            </a:fld>
            <a:endParaRPr lang="ar-T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T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00EBD-A540-498E-BE46-3B4AEB2BABA5}" type="slidenum">
              <a:rPr lang="ar-TN" smtClean="0"/>
              <a:pPr/>
              <a:t>‹N°›</a:t>
            </a:fld>
            <a:endParaRPr lang="ar-T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2975D-627E-45B0-8E7F-63609809C9C5}" type="datetimeFigureOut">
              <a:rPr lang="ar-TN" smtClean="0"/>
              <a:pPr/>
              <a:t>19-02-1435</a:t>
            </a:fld>
            <a:endParaRPr lang="ar-T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T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00EBD-A540-498E-BE46-3B4AEB2BABA5}" type="slidenum">
              <a:rPr lang="ar-TN" smtClean="0"/>
              <a:pPr/>
              <a:t>‹N°›</a:t>
            </a:fld>
            <a:endParaRPr lang="ar-T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2975D-627E-45B0-8E7F-63609809C9C5}" type="datetimeFigureOut">
              <a:rPr lang="ar-TN" smtClean="0"/>
              <a:pPr/>
              <a:t>19-02-1435</a:t>
            </a:fld>
            <a:endParaRPr lang="ar-T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T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00EBD-A540-498E-BE46-3B4AEB2BABA5}" type="slidenum">
              <a:rPr lang="ar-TN" smtClean="0"/>
              <a:pPr/>
              <a:t>‹N°›</a:t>
            </a:fld>
            <a:endParaRPr lang="ar-TN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2975D-627E-45B0-8E7F-63609809C9C5}" type="datetimeFigureOut">
              <a:rPr lang="ar-TN" smtClean="0"/>
              <a:pPr/>
              <a:t>19-02-1435</a:t>
            </a:fld>
            <a:endParaRPr lang="ar-T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T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00EBD-A540-498E-BE46-3B4AEB2BABA5}" type="slidenum">
              <a:rPr lang="ar-TN" smtClean="0"/>
              <a:pPr/>
              <a:t>‹N°›</a:t>
            </a:fld>
            <a:endParaRPr lang="ar-T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2975D-627E-45B0-8E7F-63609809C9C5}" type="datetimeFigureOut">
              <a:rPr lang="ar-TN" smtClean="0"/>
              <a:pPr/>
              <a:t>19-02-1435</a:t>
            </a:fld>
            <a:endParaRPr lang="ar-TN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T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00EBD-A540-498E-BE46-3B4AEB2BABA5}" type="slidenum">
              <a:rPr lang="ar-TN" smtClean="0"/>
              <a:pPr/>
              <a:t>‹N°›</a:t>
            </a:fld>
            <a:endParaRPr lang="ar-TN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2975D-627E-45B0-8E7F-63609809C9C5}" type="datetimeFigureOut">
              <a:rPr lang="ar-TN" smtClean="0"/>
              <a:pPr/>
              <a:t>19-02-1435</a:t>
            </a:fld>
            <a:endParaRPr lang="ar-TN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TN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00EBD-A540-498E-BE46-3B4AEB2BABA5}" type="slidenum">
              <a:rPr lang="ar-TN" smtClean="0"/>
              <a:pPr/>
              <a:t>‹N°›</a:t>
            </a:fld>
            <a:endParaRPr lang="ar-T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2975D-627E-45B0-8E7F-63609809C9C5}" type="datetimeFigureOut">
              <a:rPr lang="ar-TN" smtClean="0"/>
              <a:pPr/>
              <a:t>19-02-1435</a:t>
            </a:fld>
            <a:endParaRPr lang="ar-TN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TN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00EBD-A540-498E-BE46-3B4AEB2BABA5}" type="slidenum">
              <a:rPr lang="ar-TN" smtClean="0"/>
              <a:pPr/>
              <a:t>‹N°›</a:t>
            </a:fld>
            <a:endParaRPr lang="ar-TN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2975D-627E-45B0-8E7F-63609809C9C5}" type="datetimeFigureOut">
              <a:rPr lang="ar-TN" smtClean="0"/>
              <a:pPr/>
              <a:t>19-02-1435</a:t>
            </a:fld>
            <a:endParaRPr lang="ar-TN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T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00EBD-A540-498E-BE46-3B4AEB2BABA5}" type="slidenum">
              <a:rPr lang="ar-TN" smtClean="0"/>
              <a:pPr/>
              <a:t>‹N°›</a:t>
            </a:fld>
            <a:endParaRPr lang="ar-T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F2975D-627E-45B0-8E7F-63609809C9C5}" type="datetimeFigureOut">
              <a:rPr lang="ar-TN" smtClean="0"/>
              <a:pPr/>
              <a:t>19-02-1435</a:t>
            </a:fld>
            <a:endParaRPr lang="ar-TN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T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00EBD-A540-498E-BE46-3B4AEB2BABA5}" type="slidenum">
              <a:rPr lang="ar-TN" smtClean="0"/>
              <a:pPr/>
              <a:t>‹N°›</a:t>
            </a:fld>
            <a:endParaRPr lang="ar-T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F2975D-627E-45B0-8E7F-63609809C9C5}" type="datetimeFigureOut">
              <a:rPr lang="ar-TN" smtClean="0"/>
              <a:pPr/>
              <a:t>19-02-1435</a:t>
            </a:fld>
            <a:endParaRPr lang="ar-TN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T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00EBD-A540-498E-BE46-3B4AEB2BABA5}" type="slidenum">
              <a:rPr lang="ar-TN" smtClean="0"/>
              <a:pPr/>
              <a:t>‹N°›</a:t>
            </a:fld>
            <a:endParaRPr lang="ar-TN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F2975D-627E-45B0-8E7F-63609809C9C5}" type="datetimeFigureOut">
              <a:rPr lang="ar-TN" smtClean="0"/>
              <a:pPr/>
              <a:t>19-02-1435</a:t>
            </a:fld>
            <a:endParaRPr lang="ar-TN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TN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D00EBD-A540-498E-BE46-3B4AEB2BABA5}" type="slidenum">
              <a:rPr lang="ar-TN" smtClean="0"/>
              <a:pPr/>
              <a:t>‹N°›</a:t>
            </a:fld>
            <a:endParaRPr lang="ar-T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7772400" cy="829653"/>
          </a:xfrm>
        </p:spPr>
        <p:txBody>
          <a:bodyPr>
            <a:noAutofit/>
          </a:bodyPr>
          <a:lstStyle/>
          <a:p>
            <a:pPr algn="ctr"/>
            <a:r>
              <a:rPr lang="ar-TN" sz="6000" dirty="0" smtClean="0">
                <a:solidFill>
                  <a:srgbClr val="002060"/>
                </a:solidFill>
                <a:latin typeface="ae_Cortoba" pitchFamily="18" charset="-78"/>
                <a:ea typeface="+mn-ea"/>
                <a:cs typeface="Diwani Letter" pitchFamily="2" charset="-78"/>
              </a:rPr>
              <a:t>العطل </a:t>
            </a:r>
            <a:r>
              <a:rPr lang="ar-TN" sz="6000" dirty="0" err="1" smtClean="0">
                <a:solidFill>
                  <a:srgbClr val="002060"/>
                </a:solidFill>
                <a:latin typeface="ae_Cortoba" pitchFamily="18" charset="-78"/>
                <a:ea typeface="+mn-ea"/>
                <a:cs typeface="Diwani Letter" pitchFamily="2" charset="-78"/>
              </a:rPr>
              <a:t>و</a:t>
            </a:r>
            <a:r>
              <a:rPr lang="ar-TN" sz="6000" dirty="0" smtClean="0">
                <a:solidFill>
                  <a:srgbClr val="002060"/>
                </a:solidFill>
                <a:latin typeface="ae_Cortoba" pitchFamily="18" charset="-78"/>
                <a:ea typeface="+mn-ea"/>
                <a:cs typeface="Diwani Letter" pitchFamily="2" charset="-78"/>
              </a:rPr>
              <a:t> متابعة </a:t>
            </a:r>
            <a:r>
              <a:rPr lang="ar-TN" sz="6000" dirty="0" err="1" smtClean="0">
                <a:solidFill>
                  <a:srgbClr val="002060"/>
                </a:solidFill>
                <a:latin typeface="ae_Cortoba" pitchFamily="18" charset="-78"/>
                <a:ea typeface="+mn-ea"/>
                <a:cs typeface="Diwani Letter" pitchFamily="2" charset="-78"/>
              </a:rPr>
              <a:t>الغيابات</a:t>
            </a:r>
            <a:r>
              <a:rPr lang="ar-TN" sz="6000" dirty="0" smtClean="0">
                <a:solidFill>
                  <a:srgbClr val="002060"/>
                </a:solidFill>
                <a:latin typeface="ae_Cortoba" pitchFamily="18" charset="-78"/>
                <a:ea typeface="+mn-ea"/>
                <a:cs typeface="Diwani Letter" pitchFamily="2" charset="-78"/>
              </a:rPr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233518" cy="3949040"/>
          </a:xfrm>
        </p:spPr>
        <p:txBody>
          <a:bodyPr>
            <a:normAutofit fontScale="25000" lnSpcReduction="20000"/>
          </a:bodyPr>
          <a:lstStyle/>
          <a:p>
            <a:pPr marL="571500" indent="-571500" algn="ctr" rtl="1">
              <a:buFont typeface="+mj-lt"/>
              <a:buAutoNum type="romanUcPeriod"/>
            </a:pPr>
            <a:r>
              <a:rPr lang="ar-TN" sz="14400" dirty="0" smtClean="0">
                <a:solidFill>
                  <a:schemeClr val="tx1"/>
                </a:solidFill>
                <a:latin typeface="ae_Cortoba" pitchFamily="18" charset="-78"/>
                <a:cs typeface="ae_Cortoba" pitchFamily="18" charset="-78"/>
              </a:rPr>
              <a:t>العطـــــل</a:t>
            </a:r>
            <a:r>
              <a:rPr lang="ar-TN" sz="14400" dirty="0" smtClean="0">
                <a:latin typeface="ae_Cortoba" pitchFamily="18" charset="-78"/>
                <a:cs typeface="ae_Cortoba" pitchFamily="18" charset="-78"/>
              </a:rPr>
              <a:t> </a:t>
            </a:r>
          </a:p>
          <a:p>
            <a:pPr marL="1028700" lvl="1" indent="-571500" algn="r"/>
            <a:r>
              <a:rPr lang="ar-TN" sz="6400" b="1" dirty="0" smtClean="0">
                <a:solidFill>
                  <a:schemeClr val="tx2"/>
                </a:solidFill>
                <a:cs typeface="Diwani Letter" pitchFamily="2" charset="-78"/>
              </a:rPr>
              <a:t> </a:t>
            </a:r>
            <a:r>
              <a:rPr lang="ar-TN" sz="24000" b="1" dirty="0" smtClean="0">
                <a:solidFill>
                  <a:schemeClr val="tx2"/>
                </a:solidFill>
                <a:cs typeface="Diwani Letter" pitchFamily="2" charset="-78"/>
              </a:rPr>
              <a:t>  </a:t>
            </a:r>
            <a:r>
              <a:rPr lang="ar-TN" sz="2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e_Cortoba" pitchFamily="18" charset="-78"/>
                <a:cs typeface="Diwani Letter" pitchFamily="2" charset="-78"/>
              </a:rPr>
              <a:t> </a:t>
            </a:r>
            <a:r>
              <a:rPr lang="ar-TN" sz="2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e_Cortoba" pitchFamily="18" charset="-78"/>
                <a:cs typeface="Diwani Letter" pitchFamily="2" charset="-78"/>
              </a:rPr>
              <a:t>تعريفها</a:t>
            </a:r>
            <a:r>
              <a:rPr lang="ar-TN" sz="2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e_Cortoba" pitchFamily="18" charset="-78"/>
                <a:cs typeface="Diwani Letter" pitchFamily="2" charset="-78"/>
              </a:rPr>
              <a:t> </a:t>
            </a:r>
          </a:p>
          <a:p>
            <a:pPr marL="1028700" lvl="1" indent="-571500" rtl="1">
              <a:buFont typeface="Wingdings" pitchFamily="2" charset="2"/>
              <a:buChar char="Ø"/>
            </a:pPr>
            <a:r>
              <a:rPr lang="ar-TN" sz="11200" b="1" dirty="0" smtClean="0"/>
              <a:t>هي انقطاع وقتي عن العمل بطلب قانوني مبرر من المنتفع وبترخيص من الإدارة</a:t>
            </a:r>
          </a:p>
          <a:p>
            <a:pPr marL="1028700" lvl="1" indent="-571500" rtl="1">
              <a:buFont typeface="Wingdings" pitchFamily="2" charset="2"/>
              <a:buChar char="Ø"/>
            </a:pPr>
            <a:r>
              <a:rPr lang="ar-TN" sz="11200" b="1" dirty="0" smtClean="0"/>
              <a:t>يمكن أن تكون بكامل الأجر ، بنصف الأجر أو بدون أجر</a:t>
            </a:r>
          </a:p>
          <a:p>
            <a:pPr marL="1028700" lvl="1" indent="-571500" algn="r"/>
            <a:r>
              <a:rPr lang="ar-TN" sz="9600" dirty="0" smtClean="0">
                <a:solidFill>
                  <a:schemeClr val="tx2"/>
                </a:solidFill>
                <a:latin typeface="ae_AlMohanad" pitchFamily="18" charset="-78"/>
                <a:cs typeface="ae_AlMohanad" pitchFamily="18" charset="-78"/>
              </a:rPr>
              <a:t> </a:t>
            </a:r>
          </a:p>
          <a:p>
            <a:pPr marL="1028700" lvl="1" indent="-571500" algn="r"/>
            <a:r>
              <a:rPr lang="ar-TN" sz="9600" dirty="0" smtClean="0">
                <a:solidFill>
                  <a:schemeClr val="tx2"/>
                </a:solidFill>
              </a:rPr>
              <a:t> </a:t>
            </a:r>
          </a:p>
          <a:p>
            <a:pPr marL="571500" indent="-571500" algn="r"/>
            <a:endParaRPr lang="ar-T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548680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1" indent="-742950" algn="ctr">
              <a:buAutoNum type="arabicPeriod" startAt="2"/>
            </a:pPr>
            <a:r>
              <a:rPr lang="ar-TN" sz="3600" b="1" dirty="0" smtClean="0">
                <a:latin typeface="ae_AlBattar" pitchFamily="18" charset="-78"/>
                <a:cs typeface="ae_AlBattar" pitchFamily="18" charset="-78"/>
              </a:rPr>
              <a:t>بالنسبة إلى الأعوان الوقتيين</a:t>
            </a:r>
          </a:p>
          <a:p>
            <a:pPr marL="1200150" lvl="1" indent="-742950" algn="ctr"/>
            <a:endParaRPr lang="ar-TN" sz="3600" dirty="0" smtClean="0">
              <a:solidFill>
                <a:schemeClr val="tx2"/>
              </a:solidFill>
            </a:endParaRPr>
          </a:p>
          <a:p>
            <a:pPr marL="1200150" lvl="1" indent="-742950" algn="ctr"/>
            <a:endParaRPr lang="ar-TN" sz="3600" dirty="0" smtClean="0">
              <a:solidFill>
                <a:schemeClr val="tx2"/>
              </a:solidFill>
            </a:endParaRPr>
          </a:p>
          <a:p>
            <a:pPr marL="1200150" lvl="1" indent="-742950" algn="just">
              <a:buFont typeface="Wingdings" pitchFamily="2" charset="2"/>
              <a:buChar char="Ø"/>
            </a:pPr>
            <a:r>
              <a:rPr lang="ar-TN" sz="3600" b="1" dirty="0" smtClean="0"/>
              <a:t>عطلة الراحة الأسبوعية </a:t>
            </a:r>
          </a:p>
          <a:p>
            <a:pPr marL="1200150" lvl="1" indent="-742950" algn="just">
              <a:buFont typeface="Wingdings" pitchFamily="2" charset="2"/>
              <a:buChar char="Ø"/>
            </a:pPr>
            <a:r>
              <a:rPr lang="ar-TN" sz="3600" b="1" dirty="0" smtClean="0"/>
              <a:t>عطلة الاستراحة السنوية </a:t>
            </a:r>
          </a:p>
          <a:p>
            <a:pPr marL="1200150" lvl="1" indent="-742950" algn="just">
              <a:buFont typeface="Wingdings" pitchFamily="2" charset="2"/>
              <a:buChar char="Ø"/>
            </a:pPr>
            <a:r>
              <a:rPr lang="ar-TN" sz="3600" b="1" dirty="0" smtClean="0"/>
              <a:t>عطلة الولادة</a:t>
            </a:r>
          </a:p>
          <a:p>
            <a:pPr marL="1200150" lvl="1" indent="-742950" algn="just">
              <a:buFont typeface="Wingdings" pitchFamily="2" charset="2"/>
              <a:buChar char="Ø"/>
            </a:pPr>
            <a:r>
              <a:rPr lang="ar-TN" sz="3600" b="1" dirty="0" smtClean="0"/>
              <a:t>راحة الرضاعة </a:t>
            </a:r>
          </a:p>
          <a:p>
            <a:pPr marL="1200150" lvl="1" indent="-742950" algn="just">
              <a:buFont typeface="Wingdings" pitchFamily="2" charset="2"/>
              <a:buChar char="Ø"/>
            </a:pPr>
            <a:r>
              <a:rPr lang="ar-TN" sz="3600" b="1" dirty="0" smtClean="0"/>
              <a:t>عطلة المرض العادي  </a:t>
            </a:r>
            <a:endParaRPr lang="fr-FR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1124744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600" dirty="0" err="1" smtClean="0">
                <a:solidFill>
                  <a:schemeClr val="tx2"/>
                </a:solidFill>
                <a:latin typeface="ae_AlBattar" pitchFamily="18" charset="-78"/>
                <a:cs typeface="ae_AlBattar" pitchFamily="18" charset="-78"/>
              </a:rPr>
              <a:t>3.</a:t>
            </a:r>
            <a:r>
              <a:rPr lang="ar-TN" sz="3600" dirty="0" smtClean="0">
                <a:solidFill>
                  <a:schemeClr val="tx2"/>
                </a:solidFill>
                <a:latin typeface="ae_AlBattar" pitchFamily="18" charset="-78"/>
                <a:cs typeface="ae_AlBattar" pitchFamily="18" charset="-78"/>
              </a:rPr>
              <a:t> </a:t>
            </a:r>
            <a:r>
              <a:rPr lang="ar-TN" sz="3600" b="1" dirty="0" smtClean="0">
                <a:latin typeface="ae_AlBattar" pitchFamily="18" charset="-78"/>
                <a:cs typeface="ae_AlBattar" pitchFamily="18" charset="-78"/>
              </a:rPr>
              <a:t>بالنسبة إلى الأعوان المتعاقدين </a:t>
            </a:r>
          </a:p>
          <a:p>
            <a:endParaRPr lang="ar-TN" dirty="0" smtClean="0"/>
          </a:p>
          <a:p>
            <a:endParaRPr lang="ar-TN" dirty="0" smtClean="0"/>
          </a:p>
          <a:p>
            <a:pPr marL="571500" lvl="1" indent="-571500">
              <a:buFont typeface="Wingdings" pitchFamily="2" charset="2"/>
              <a:buChar char="Ø"/>
            </a:pPr>
            <a:r>
              <a:rPr lang="ar-TN" sz="3600" b="1" dirty="0" smtClean="0"/>
              <a:t>عطلة الراحة الأسبوعية </a:t>
            </a:r>
          </a:p>
          <a:p>
            <a:pPr marL="571500" lvl="1" indent="-571500">
              <a:buFont typeface="Wingdings" pitchFamily="2" charset="2"/>
              <a:buChar char="Ø"/>
            </a:pPr>
            <a:r>
              <a:rPr lang="ar-TN" sz="3600" b="1" dirty="0" smtClean="0"/>
              <a:t>عطلة الاستراحة السنوية </a:t>
            </a:r>
          </a:p>
          <a:p>
            <a:pPr marL="571500" lvl="1" indent="-571500">
              <a:buFont typeface="Wingdings" pitchFamily="2" charset="2"/>
              <a:buChar char="Ø"/>
            </a:pPr>
            <a:r>
              <a:rPr lang="ar-TN" sz="3600" b="1" dirty="0" smtClean="0"/>
              <a:t>عطلة الولادة</a:t>
            </a:r>
          </a:p>
          <a:p>
            <a:pPr marL="571500" lvl="1" indent="-571500">
              <a:buFont typeface="Wingdings" pitchFamily="2" charset="2"/>
              <a:buChar char="Ø"/>
            </a:pPr>
            <a:r>
              <a:rPr lang="ar-TN" sz="3600" b="1" dirty="0" smtClean="0"/>
              <a:t>راحة الرضاعة </a:t>
            </a:r>
          </a:p>
          <a:p>
            <a:pPr marL="571500" lvl="1" indent="-571500">
              <a:buFont typeface="Wingdings" pitchFamily="2" charset="2"/>
              <a:buChar char="Ø"/>
            </a:pPr>
            <a:r>
              <a:rPr lang="ar-TN" sz="3600" b="1" dirty="0" smtClean="0"/>
              <a:t>عطلة المرض العادي  </a:t>
            </a:r>
            <a:endParaRPr lang="fr-FR" sz="3600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31640" y="292545"/>
            <a:ext cx="7200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600" b="1" dirty="0" smtClean="0">
                <a:latin typeface="ae_AlBattar" pitchFamily="18" charset="-78"/>
                <a:cs typeface="ae_AlBattar" pitchFamily="18" charset="-78"/>
              </a:rPr>
              <a:t>كيف تسند العطل و تسوّى ؟</a:t>
            </a:r>
          </a:p>
          <a:p>
            <a:pPr algn="ctr"/>
            <a:endParaRPr lang="ar-TN" sz="3600" b="1" dirty="0" smtClean="0">
              <a:latin typeface="ae_AlBattar" pitchFamily="18" charset="-78"/>
              <a:cs typeface="ae_AlBattar" pitchFamily="18" charset="-78"/>
            </a:endParaRPr>
          </a:p>
          <a:p>
            <a:pPr algn="ctr"/>
            <a:endParaRPr lang="ar-TN" sz="3600" dirty="0" smtClean="0">
              <a:solidFill>
                <a:schemeClr val="tx2"/>
              </a:solidFill>
              <a:latin typeface="ae_AlBattar" pitchFamily="18" charset="-78"/>
              <a:cs typeface="ae_AlBattar" pitchFamily="18" charset="-78"/>
            </a:endParaRPr>
          </a:p>
          <a:p>
            <a:pPr algn="ctr"/>
            <a:endParaRPr lang="ar-TN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الراحة الأسبوعية</a:t>
            </a:r>
          </a:p>
          <a:p>
            <a:pPr marL="571500" indent="-571500"/>
            <a:endParaRPr lang="ar-TN" sz="36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العطلة السنوية </a:t>
            </a:r>
          </a:p>
          <a:p>
            <a:pPr marL="571500" indent="-571500"/>
            <a:endParaRPr lang="ar-TN" sz="36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العطلة الاستثنائية</a:t>
            </a:r>
          </a:p>
          <a:p>
            <a:pPr marL="571500" indent="-571500">
              <a:buFont typeface="Wingdings" pitchFamily="2" charset="2"/>
              <a:buChar char="Ø"/>
            </a:pPr>
            <a:endParaRPr lang="ar-TN" sz="2800" b="1" dirty="0" smtClean="0"/>
          </a:p>
          <a:p>
            <a:pPr marL="571500" indent="-571500"/>
            <a:endParaRPr lang="ar-TN" sz="2800" b="1" dirty="0" smtClean="0"/>
          </a:p>
          <a:p>
            <a:pPr algn="ctr"/>
            <a:endParaRPr lang="ar-T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عطلة المرض العادي </a:t>
            </a:r>
          </a:p>
          <a:p>
            <a:pPr marL="571500" indent="-571500"/>
            <a:endParaRPr lang="ar-TN" sz="3600" dirty="0" smtClean="0">
              <a:solidFill>
                <a:schemeClr val="tx2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عطلة المرض طويل الأمد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206084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عطلة الولادة</a:t>
            </a:r>
          </a:p>
          <a:p>
            <a:pPr marL="571500" indent="-571500">
              <a:buFont typeface="Wingdings" pitchFamily="2" charset="2"/>
              <a:buChar char="Ø"/>
            </a:pPr>
            <a:endParaRPr lang="ar-TN" sz="3600" dirty="0" smtClean="0">
              <a:solidFill>
                <a:schemeClr val="tx2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عطلة الأمومــة</a:t>
            </a:r>
          </a:p>
          <a:p>
            <a:pPr marL="571500" indent="-571500">
              <a:buFont typeface="Wingdings" pitchFamily="2" charset="2"/>
              <a:buChar char="Ø"/>
            </a:pPr>
            <a:endParaRPr lang="ar-TN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9752" y="112474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عطلة التكوين المستمر</a:t>
            </a:r>
          </a:p>
          <a:p>
            <a:pPr marL="571500" indent="-571500"/>
            <a:r>
              <a:rPr lang="ar-TN" sz="3600" b="1" dirty="0" smtClean="0"/>
              <a:t>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العطلة بدون أجر</a:t>
            </a:r>
          </a:p>
          <a:p>
            <a:pPr marL="571500" indent="-571500"/>
            <a:endParaRPr lang="ar-TN" sz="36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 راحة الرضاعة</a:t>
            </a:r>
          </a:p>
          <a:p>
            <a:pPr marL="571500" indent="-571500">
              <a:buFont typeface="Wingdings" pitchFamily="2" charset="2"/>
              <a:buChar char="Ø"/>
            </a:pPr>
            <a:endParaRPr lang="fr-FR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692696"/>
            <a:ext cx="4572000" cy="42165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/>
            <a:endParaRPr lang="ar-TN" sz="36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عطلة لبعث مؤسسة</a:t>
            </a:r>
          </a:p>
          <a:p>
            <a:pPr marL="571500" indent="-571500"/>
            <a:endParaRPr lang="ar-TN" sz="3600" b="1" dirty="0" smtClean="0"/>
          </a:p>
          <a:p>
            <a:pPr marL="571500" indent="-571500">
              <a:buFont typeface="Wingdings" pitchFamily="2" charset="2"/>
              <a:buChar char="ü"/>
            </a:pPr>
            <a:r>
              <a:rPr lang="ar-TN" sz="3200" b="1" dirty="0" smtClean="0"/>
              <a:t>مدتها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ar-TN" sz="3200" b="1" dirty="0" smtClean="0"/>
              <a:t>تبعات التمتع </a:t>
            </a:r>
            <a:r>
              <a:rPr lang="ar-TN" sz="3200" b="1" dirty="0" err="1" smtClean="0"/>
              <a:t>بها</a:t>
            </a:r>
            <a:r>
              <a:rPr lang="ar-TN" sz="3200" b="1" dirty="0" smtClean="0"/>
              <a:t> 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ar-TN" sz="3200" b="1" dirty="0" smtClean="0"/>
              <a:t>إجراءاتها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ar-TN" sz="3200" b="1" dirty="0" smtClean="0"/>
              <a:t>من يسندها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ar-TN" sz="3200" b="1" dirty="0" smtClean="0"/>
              <a:t>متى تنتهي  </a:t>
            </a:r>
            <a:endParaRPr lang="ar-T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3608" y="980728"/>
            <a:ext cx="74168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>
                <a:latin typeface="ae_AlBattar" pitchFamily="18" charset="-78"/>
                <a:cs typeface="ae_AlBattar" pitchFamily="18" charset="-78"/>
              </a:rPr>
              <a:t>العمل بنظام نصف الوقت مع الانتفاع بثلثي المرتب لفائدة الأمهات 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ar-TN" sz="2800" b="1" dirty="0" smtClean="0"/>
              <a:t>تعريفه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ar-TN" sz="2800" b="1" dirty="0" smtClean="0"/>
              <a:t>مدة الترخيص 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ar-TN" sz="2800" b="1" dirty="0" smtClean="0"/>
              <a:t>شروط الحصول على هذا الامتياز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ar-TN" sz="2800" b="1" dirty="0" smtClean="0"/>
              <a:t>إجراءات إسناده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ar-TN" sz="2800" b="1" dirty="0" smtClean="0"/>
              <a:t>تبعات هذا الامتياز 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ar-TN" sz="2800" b="1" dirty="0" smtClean="0"/>
              <a:t>شروط التمديد واستئناف العمل بنظام كامل الوقت 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ar-TN" sz="2800" b="1" dirty="0" smtClean="0"/>
              <a:t>واجبات المنتفعة إزاء الإدارة خلال مدة الانتفاع بالامتياز </a:t>
            </a:r>
            <a:endParaRPr lang="fr-F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87624" y="548680"/>
            <a:ext cx="727280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>
                <a:latin typeface="ae_AlBattar" pitchFamily="18" charset="-78"/>
                <a:cs typeface="ae_AlBattar" pitchFamily="18" charset="-78"/>
              </a:rPr>
              <a:t>حالات الموظف </a:t>
            </a:r>
          </a:p>
          <a:p>
            <a:endParaRPr lang="ar-TN" dirty="0" smtClean="0"/>
          </a:p>
          <a:p>
            <a:pPr marL="571500" indent="-571500">
              <a:buFont typeface="Wingdings" pitchFamily="2" charset="2"/>
              <a:buChar char="ü"/>
            </a:pPr>
            <a:r>
              <a:rPr lang="ar-TN" sz="2800" b="1" dirty="0" smtClean="0"/>
              <a:t>المباشرة </a:t>
            </a:r>
          </a:p>
          <a:p>
            <a:pPr marL="571500" indent="-571500">
              <a:buFont typeface="Wingdings" pitchFamily="2" charset="2"/>
              <a:buChar char="ü"/>
            </a:pPr>
            <a:endParaRPr lang="ar-TN" sz="2800" b="1" dirty="0" smtClean="0"/>
          </a:p>
          <a:p>
            <a:pPr marL="571500" indent="-571500">
              <a:buFont typeface="Wingdings" pitchFamily="2" charset="2"/>
              <a:buChar char="ü"/>
            </a:pPr>
            <a:r>
              <a:rPr lang="ar-TN" sz="2800" b="1" dirty="0" smtClean="0"/>
              <a:t>الالحاق</a:t>
            </a:r>
          </a:p>
          <a:p>
            <a:pPr marL="571500" indent="-571500">
              <a:buFont typeface="Wingdings" pitchFamily="2" charset="2"/>
              <a:buChar char="ü"/>
            </a:pPr>
            <a:endParaRPr lang="ar-TN" sz="2800" b="1" dirty="0" smtClean="0"/>
          </a:p>
          <a:p>
            <a:pPr marL="571500" indent="-571500">
              <a:buFont typeface="Wingdings" pitchFamily="2" charset="2"/>
              <a:buChar char="ü"/>
            </a:pPr>
            <a:r>
              <a:rPr lang="ar-TN" sz="2800" b="1" dirty="0" smtClean="0"/>
              <a:t>عدم المباشرة </a:t>
            </a:r>
          </a:p>
          <a:p>
            <a:pPr marL="571500" indent="-571500">
              <a:buFont typeface="Wingdings" pitchFamily="2" charset="2"/>
              <a:buChar char="ü"/>
            </a:pPr>
            <a:endParaRPr lang="ar-TN" sz="2800" b="1" dirty="0" smtClean="0"/>
          </a:p>
          <a:p>
            <a:pPr marL="571500" indent="-571500">
              <a:buFont typeface="Wingdings" pitchFamily="2" charset="2"/>
              <a:buChar char="ü"/>
            </a:pPr>
            <a:r>
              <a:rPr lang="ar-TN" sz="2800" b="1" dirty="0" smtClean="0"/>
              <a:t>تحت السلاح</a:t>
            </a:r>
            <a:endParaRPr lang="fr-F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188640"/>
            <a:ext cx="7462364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ar-TN" sz="4000" dirty="0" smtClean="0">
                <a:latin typeface="ae_AlBattar" panose="02060603050605020204" pitchFamily="18" charset="-78"/>
                <a:cs typeface="ae_AlBattar" panose="02060603050605020204" pitchFamily="18" charset="-78"/>
              </a:rPr>
              <a:t>أنواعها بالنسبة </a:t>
            </a:r>
            <a:r>
              <a:rPr lang="ar-TN" sz="4000" dirty="0">
                <a:latin typeface="ae_AlBattar" panose="02060603050605020204" pitchFamily="18" charset="-78"/>
                <a:cs typeface="ae_AlBattar" panose="02060603050605020204" pitchFamily="18" charset="-78"/>
              </a:rPr>
              <a:t>إلى الموظفين </a:t>
            </a:r>
            <a:r>
              <a:rPr lang="ar-TN" sz="4000" dirty="0" smtClean="0">
                <a:latin typeface="ae_AlBattar" panose="02060603050605020204" pitchFamily="18" charset="-78"/>
                <a:cs typeface="ae_AlBattar" panose="02060603050605020204" pitchFamily="18" charset="-78"/>
              </a:rPr>
              <a:t>والعملة </a:t>
            </a:r>
            <a:endParaRPr lang="ar-TN" sz="4000" dirty="0">
              <a:latin typeface="ae_AlBattar" panose="02060603050605020204" pitchFamily="18" charset="-78"/>
              <a:cs typeface="ae_AlBattar" panose="02060603050605020204" pitchFamily="18" charset="-78"/>
            </a:endParaRPr>
          </a:p>
          <a:p>
            <a:endParaRPr lang="fr-FR" sz="6000" dirty="0" smtClean="0">
              <a:latin typeface="ae_Cortoba" pitchFamily="18" charset="-78"/>
              <a:cs typeface="Diwani Lette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5872" y="1010153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/>
            <a:endParaRPr lang="ar-TN" dirty="0">
              <a:latin typeface="ae_Cortoba" pitchFamily="18" charset="-78"/>
              <a:cs typeface="ae_Cortoba" pitchFamily="18" charset="-78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ar-TN" sz="2400" b="1" dirty="0" smtClean="0"/>
              <a:t>العطل الإدارية</a:t>
            </a:r>
            <a:endParaRPr lang="ar-TN" sz="2400" b="1" dirty="0"/>
          </a:p>
          <a:p>
            <a:pPr marL="571500" indent="-571500"/>
            <a:endParaRPr lang="ar-TN" b="1" dirty="0"/>
          </a:p>
          <a:p>
            <a:pPr marL="571500" indent="-571500">
              <a:buFont typeface="Wingdings" pitchFamily="2" charset="2"/>
              <a:buChar char="Ø"/>
            </a:pPr>
            <a:r>
              <a:rPr lang="ar-TN" sz="2400" b="1" dirty="0" smtClean="0"/>
              <a:t>عطل الأعياد الرسمية</a:t>
            </a:r>
            <a:endParaRPr lang="ar-TN" sz="2400" b="1" dirty="0"/>
          </a:p>
          <a:p>
            <a:pPr marL="571500" indent="-571500"/>
            <a:endParaRPr lang="ar-TN" sz="2400" b="1" dirty="0"/>
          </a:p>
          <a:p>
            <a:pPr marL="571500" indent="-571500">
              <a:buFont typeface="Wingdings" pitchFamily="2" charset="2"/>
              <a:buChar char="Ø"/>
            </a:pPr>
            <a:r>
              <a:rPr lang="ar-TN" sz="2400" b="1" dirty="0" smtClean="0"/>
              <a:t>العطل المسندة لأسباب صحية،</a:t>
            </a:r>
          </a:p>
          <a:p>
            <a:endParaRPr lang="ar-TN" sz="24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2400" b="1" dirty="0" smtClean="0"/>
              <a:t>عطل ذات بعد أسري،</a:t>
            </a:r>
          </a:p>
          <a:p>
            <a:endParaRPr lang="ar-TN" sz="24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2400" b="1" dirty="0" smtClean="0"/>
              <a:t>عطلة التكوين المستمر،</a:t>
            </a:r>
          </a:p>
          <a:p>
            <a:endParaRPr lang="ar-TN" sz="24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2400" b="1" dirty="0" smtClean="0"/>
              <a:t>العطلة دون  أجر،</a:t>
            </a:r>
          </a:p>
          <a:p>
            <a:endParaRPr lang="ar-TN" sz="24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2400" b="1" dirty="0" smtClean="0"/>
              <a:t>العطلة لبعث مؤسسة.</a:t>
            </a:r>
          </a:p>
          <a:p>
            <a:pPr marL="571500" indent="-571500">
              <a:buFont typeface="Wingdings" pitchFamily="2" charset="2"/>
              <a:buChar char="Ø"/>
            </a:pPr>
            <a:endParaRPr lang="ar-TN" b="1" dirty="0" smtClean="0"/>
          </a:p>
          <a:p>
            <a:pPr marL="571500" indent="-571500">
              <a:buFont typeface="Wingdings" pitchFamily="2" charset="2"/>
              <a:buChar char="Ø"/>
            </a:pPr>
            <a:endParaRPr lang="ar-TN" b="1" dirty="0" smtClean="0"/>
          </a:p>
          <a:p>
            <a:pPr marL="571500" indent="-571500">
              <a:buFont typeface="Wingdings" pitchFamily="2" charset="2"/>
              <a:buChar char="Ø"/>
            </a:pPr>
            <a:endParaRPr lang="ar-TN" b="1" dirty="0" smtClean="0"/>
          </a:p>
          <a:p>
            <a:pPr marL="571500" indent="-571500">
              <a:buFont typeface="Wingdings" pitchFamily="2" charset="2"/>
              <a:buChar char="Ø"/>
            </a:pPr>
            <a:endParaRPr lang="ar-T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3768" y="620688"/>
            <a:ext cx="4572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ar-TN" sz="3600" dirty="0" smtClean="0">
                <a:latin typeface="ae_Cortoba" pitchFamily="18" charset="-78"/>
                <a:cs typeface="ae_Cortoba" pitchFamily="18" charset="-78"/>
              </a:rPr>
              <a:t>العطل الإدارية</a:t>
            </a:r>
          </a:p>
          <a:p>
            <a:pPr marL="571500" indent="-571500"/>
            <a:r>
              <a:rPr lang="ar-TN" sz="3600" dirty="0" smtClean="0">
                <a:latin typeface="ae_Cortoba" pitchFamily="18" charset="-78"/>
                <a:cs typeface="ae_Cortoba" pitchFamily="18" charset="-78"/>
              </a:rPr>
              <a:t>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الراحة الأسبوعية</a:t>
            </a:r>
          </a:p>
          <a:p>
            <a:pPr marL="571500" indent="-571500"/>
            <a:endParaRPr lang="ar-TN" sz="28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العطلة السنوية </a:t>
            </a:r>
          </a:p>
          <a:p>
            <a:pPr marL="571500" indent="-571500"/>
            <a:endParaRPr lang="ar-TN" sz="36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العطلة الاستثنائية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3768" y="620688"/>
            <a:ext cx="4572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ar-TN" sz="3600" dirty="0" smtClean="0">
                <a:latin typeface="ae_Cortoba" pitchFamily="18" charset="-78"/>
                <a:cs typeface="ae_Cortoba" pitchFamily="18" charset="-78"/>
              </a:rPr>
              <a:t>عطل الأعياد الرسمية</a:t>
            </a:r>
            <a:endParaRPr lang="ar-TN" sz="3600" dirty="0" smtClean="0">
              <a:latin typeface="ae_Cortoba" pitchFamily="18" charset="-78"/>
              <a:cs typeface="ae_Cortoba" pitchFamily="18" charset="-78"/>
            </a:endParaRPr>
          </a:p>
          <a:p>
            <a:pPr marL="571500" indent="-571500"/>
            <a:r>
              <a:rPr lang="ar-TN" sz="3600" dirty="0" smtClean="0">
                <a:latin typeface="ae_Cortoba" pitchFamily="18" charset="-78"/>
                <a:cs typeface="ae_Cortoba" pitchFamily="18" charset="-78"/>
              </a:rPr>
              <a:t>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الأعياد الدينية</a:t>
            </a:r>
            <a:endParaRPr lang="ar-TN" sz="3600" b="1" dirty="0" smtClean="0"/>
          </a:p>
          <a:p>
            <a:pPr marL="571500" indent="-571500"/>
            <a:endParaRPr lang="ar-TN" sz="28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الأعياد الوطنية</a:t>
            </a:r>
            <a:endParaRPr lang="ar-TN" sz="3600" b="1" dirty="0" smtClean="0"/>
          </a:p>
          <a:p>
            <a:pPr marL="571500" indent="-571500"/>
            <a:endParaRPr lang="ar-T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87741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836712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ar-TN" sz="3600" dirty="0" smtClean="0">
                <a:latin typeface="ae_Cortoba" pitchFamily="18" charset="-78"/>
                <a:cs typeface="ae_Cortoba" pitchFamily="18" charset="-78"/>
              </a:rPr>
              <a:t>عطل لأسباب صحية</a:t>
            </a:r>
          </a:p>
          <a:p>
            <a:pPr marL="571500" indent="-571500" algn="ctr"/>
            <a:r>
              <a:rPr lang="ar-TN" sz="3600" dirty="0" smtClean="0">
                <a:latin typeface="ae_Cortoba" pitchFamily="18" charset="-78"/>
                <a:cs typeface="ae_Cortoba" pitchFamily="18" charset="-78"/>
              </a:rPr>
              <a:t>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عطلة المرض العادي </a:t>
            </a:r>
          </a:p>
          <a:p>
            <a:pPr marL="571500" indent="-571500"/>
            <a:endParaRPr lang="ar-TN" sz="36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عطلة المرض طويل الأمد</a:t>
            </a:r>
          </a:p>
          <a:p>
            <a:pPr marL="571500" indent="-571500"/>
            <a:endParaRPr lang="ar-TN" sz="36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عطلة الولادة</a:t>
            </a:r>
            <a:endParaRPr lang="fr-FR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43608" y="1052736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600" dirty="0" smtClean="0">
                <a:latin typeface="ae_Cortoba" pitchFamily="18" charset="-78"/>
                <a:cs typeface="ae_Cortoba" pitchFamily="18" charset="-78"/>
              </a:rPr>
              <a:t>عطل ذات بعد أسري</a:t>
            </a:r>
          </a:p>
          <a:p>
            <a:pPr algn="ctr"/>
            <a:endParaRPr lang="ar-TN" sz="3600" dirty="0" smtClean="0">
              <a:latin typeface="ae_Cortoba" pitchFamily="18" charset="-78"/>
              <a:cs typeface="ae_Cortoba" pitchFamily="18" charset="-78"/>
            </a:endParaRPr>
          </a:p>
          <a:p>
            <a:pPr algn="ctr"/>
            <a:endParaRPr lang="ar-TN" sz="3600" dirty="0" smtClean="0">
              <a:latin typeface="ae_Cortoba" pitchFamily="18" charset="-78"/>
              <a:cs typeface="ae_Cortoba" pitchFamily="18" charset="-78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عطلة الأمومــة </a:t>
            </a:r>
          </a:p>
          <a:p>
            <a:pPr marL="571500" indent="-571500">
              <a:buFont typeface="Wingdings" pitchFamily="2" charset="2"/>
              <a:buChar char="Ø"/>
            </a:pPr>
            <a:endParaRPr lang="ar-TN" sz="36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TN" sz="3600" b="1" dirty="0" smtClean="0"/>
              <a:t>راحة الرضاعة </a:t>
            </a:r>
            <a:endParaRPr lang="fr-FR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2348880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600" dirty="0" smtClean="0">
                <a:latin typeface="ae_Cortoba" pitchFamily="18" charset="-78"/>
                <a:cs typeface="ae_Cortoba" pitchFamily="18" charset="-78"/>
              </a:rPr>
              <a:t>عطلة التكوين المستمر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1340768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600" dirty="0" smtClean="0">
                <a:latin typeface="ae_Cortoba" pitchFamily="18" charset="-78"/>
                <a:cs typeface="ae_Cortoba" pitchFamily="18" charset="-78"/>
              </a:rPr>
              <a:t>العطل بدون أجر</a:t>
            </a:r>
          </a:p>
          <a:p>
            <a:pPr algn="ctr"/>
            <a:endParaRPr lang="ar-TN" sz="3600" dirty="0" smtClean="0">
              <a:latin typeface="ae_Cortoba" pitchFamily="18" charset="-78"/>
              <a:cs typeface="ae_Cortoba" pitchFamily="18" charset="-78"/>
            </a:endParaRPr>
          </a:p>
          <a:p>
            <a:pPr algn="ctr"/>
            <a:endParaRPr lang="ar-TN" sz="3600" dirty="0" smtClean="0">
              <a:latin typeface="ae_Cortoba" pitchFamily="18" charset="-78"/>
              <a:cs typeface="ae_Cortoba" pitchFamily="18" charset="-78"/>
            </a:endParaRPr>
          </a:p>
          <a:p>
            <a:endParaRPr lang="ar-TN" dirty="0" smtClean="0"/>
          </a:p>
          <a:p>
            <a:r>
              <a:rPr lang="ar-TN" sz="3600" b="1" dirty="0" smtClean="0"/>
              <a:t>ومدتها 3 أشهر عن كل 365 يوما من العمل الفعلي </a:t>
            </a:r>
            <a:endParaRPr lang="fr-FR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19672" y="1772816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ar-TN" sz="3600" dirty="0" smtClean="0">
              <a:latin typeface="ae_Cortoba" pitchFamily="18" charset="-78"/>
              <a:cs typeface="ae_Cortoba" pitchFamily="18" charset="-78"/>
            </a:endParaRPr>
          </a:p>
          <a:p>
            <a:pPr algn="ctr"/>
            <a:endParaRPr lang="ar-TN" sz="3600" dirty="0" smtClean="0">
              <a:latin typeface="ae_Cortoba" pitchFamily="18" charset="-78"/>
              <a:cs typeface="ae_Cortoba" pitchFamily="18" charset="-78"/>
            </a:endParaRPr>
          </a:p>
          <a:p>
            <a:pPr algn="ctr"/>
            <a:r>
              <a:rPr lang="ar-TN" sz="3600" dirty="0" smtClean="0">
                <a:latin typeface="ae_Cortoba" pitchFamily="18" charset="-78"/>
                <a:cs typeface="ae_Cortoba" pitchFamily="18" charset="-78"/>
              </a:rPr>
              <a:t>عطلة لبعث مؤسسة </a:t>
            </a:r>
            <a:endParaRPr lang="fr-FR" sz="3600" dirty="0" smtClean="0">
              <a:latin typeface="ae_Cortoba" pitchFamily="18" charset="-78"/>
              <a:cs typeface="ae_Cortoba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286</TotalTime>
  <Words>249</Words>
  <Application>Microsoft Office PowerPoint</Application>
  <PresentationFormat>Affichage à l'écran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Rotonde</vt:lpstr>
      <vt:lpstr>العطل و متابعة الغيابات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العطل و متابعة الغيابات </dc:title>
  <dc:creator>MINEDU</dc:creator>
  <cp:lastModifiedBy>Administrateur</cp:lastModifiedBy>
  <cp:revision>31</cp:revision>
  <dcterms:created xsi:type="dcterms:W3CDTF">2013-12-19T16:04:43Z</dcterms:created>
  <dcterms:modified xsi:type="dcterms:W3CDTF">2013-12-22T20:02:06Z</dcterms:modified>
</cp:coreProperties>
</file>